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2615444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37611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126630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830800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302799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C243D15-0367-4BBE-AE26-51C44FB26D13}"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329173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C243D15-0367-4BBE-AE26-51C44FB26D13}" type="datetimeFigureOut">
              <a:rPr lang="en-US" smtClean="0"/>
              <a:t>3/25/2020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158905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C243D15-0367-4BBE-AE26-51C44FB26D13}" type="datetimeFigureOut">
              <a:rPr lang="en-US" smtClean="0"/>
              <a:t>3/25/2020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319338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243D15-0367-4BBE-AE26-51C44FB26D13}" type="datetimeFigureOut">
              <a:rPr lang="en-US" smtClean="0"/>
              <a:t>3/25/2020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164525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243D15-0367-4BBE-AE26-51C44FB26D13}"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197776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243D15-0367-4BBE-AE26-51C44FB26D13}" type="datetimeFigureOut">
              <a:rPr lang="en-US" smtClean="0"/>
              <a:t>3/25/2020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5D237D3E-A880-45FD-AD1F-844DF27A8461}" type="slidenum">
              <a:rPr lang="en-US" smtClean="0"/>
              <a:t>‹#›</a:t>
            </a:fld>
            <a:endParaRPr lang="en-US"/>
          </a:p>
        </p:txBody>
      </p:sp>
    </p:spTree>
    <p:extLst>
      <p:ext uri="{BB962C8B-B14F-4D97-AF65-F5344CB8AC3E}">
        <p14:creationId xmlns:p14="http://schemas.microsoft.com/office/powerpoint/2010/main" val="21789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43D15-0367-4BBE-AE26-51C44FB26D13}" type="datetimeFigureOut">
              <a:rPr lang="en-US" smtClean="0"/>
              <a:t>3/25/2020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37D3E-A880-45FD-AD1F-844DF27A8461}" type="slidenum">
              <a:rPr lang="en-US" smtClean="0"/>
              <a:t>‹#›</a:t>
            </a:fld>
            <a:endParaRPr lang="en-US"/>
          </a:p>
        </p:txBody>
      </p:sp>
    </p:spTree>
    <p:extLst>
      <p:ext uri="{BB962C8B-B14F-4D97-AF65-F5344CB8AC3E}">
        <p14:creationId xmlns:p14="http://schemas.microsoft.com/office/powerpoint/2010/main" val="4181045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6200" y="228600"/>
            <a:ext cx="8915400" cy="3200400"/>
          </a:xfrm>
        </p:spPr>
        <p:style>
          <a:lnRef idx="1">
            <a:schemeClr val="accent2"/>
          </a:lnRef>
          <a:fillRef idx="2">
            <a:schemeClr val="accent2"/>
          </a:fillRef>
          <a:effectRef idx="1">
            <a:schemeClr val="accent2"/>
          </a:effectRef>
          <a:fontRef idx="minor">
            <a:schemeClr val="dk1"/>
          </a:fontRef>
        </p:style>
        <p:txBody>
          <a:bodyPr>
            <a:normAutofit/>
          </a:bodyPr>
          <a:lstStyle/>
          <a:p>
            <a:pPr rtl="1"/>
            <a:r>
              <a:rPr lang="ar-SA" sz="5400" dirty="0">
                <a:solidFill>
                  <a:srgbClr val="0070C0"/>
                </a:solidFill>
                <a:cs typeface="PT Bold Heading" pitchFamily="2" charset="-78"/>
              </a:rPr>
              <a:t>أنـواع اللقطـات وزوايـا </a:t>
            </a:r>
            <a:r>
              <a:rPr lang="ar-SA" sz="5400" dirty="0" smtClean="0">
                <a:solidFill>
                  <a:srgbClr val="0070C0"/>
                </a:solidFill>
                <a:cs typeface="PT Bold Heading" pitchFamily="2" charset="-78"/>
              </a:rPr>
              <a:t>التصويـر</a:t>
            </a:r>
            <a:r>
              <a:rPr lang="ar-EG" sz="5400" dirty="0" smtClean="0">
                <a:solidFill>
                  <a:srgbClr val="0070C0"/>
                </a:solidFill>
                <a:cs typeface="PT Bold Heading" pitchFamily="2" charset="-78"/>
              </a:rPr>
              <a:t/>
            </a:r>
            <a:br>
              <a:rPr lang="ar-EG" sz="5400" dirty="0" smtClean="0">
                <a:solidFill>
                  <a:srgbClr val="0070C0"/>
                </a:solidFill>
                <a:cs typeface="PT Bold Heading" pitchFamily="2" charset="-78"/>
              </a:rPr>
            </a:br>
            <a:r>
              <a:rPr lang="ar-EG" sz="5400" dirty="0" smtClean="0">
                <a:solidFill>
                  <a:srgbClr val="0070C0"/>
                </a:solidFill>
                <a:cs typeface="PT Bold Heading" pitchFamily="2" charset="-78"/>
              </a:rPr>
              <a:t>الفرقة الثالثة شعبة إذاعة </a:t>
            </a:r>
            <a:br>
              <a:rPr lang="ar-EG" sz="5400" dirty="0" smtClean="0">
                <a:solidFill>
                  <a:srgbClr val="0070C0"/>
                </a:solidFill>
                <a:cs typeface="PT Bold Heading" pitchFamily="2" charset="-78"/>
              </a:rPr>
            </a:br>
            <a:r>
              <a:rPr lang="ar-EG" sz="5400" dirty="0" smtClean="0">
                <a:solidFill>
                  <a:srgbClr val="0070C0"/>
                </a:solidFill>
                <a:cs typeface="PT Bold Heading" pitchFamily="2" charset="-78"/>
              </a:rPr>
              <a:t>الأحد 29 / 3 / 2020</a:t>
            </a:r>
            <a:endParaRPr lang="en-US" sz="5400" dirty="0">
              <a:solidFill>
                <a:srgbClr val="0070C0"/>
              </a:solidFill>
              <a:cs typeface="PT Bold Heading" pitchFamily="2" charset="-78"/>
            </a:endParaRPr>
          </a:p>
        </p:txBody>
      </p:sp>
      <p:sp>
        <p:nvSpPr>
          <p:cNvPr id="3" name="عنوان فرعي 2"/>
          <p:cNvSpPr>
            <a:spLocks noGrp="1"/>
          </p:cNvSpPr>
          <p:nvPr>
            <p:ph type="subTitle" idx="1"/>
          </p:nvPr>
        </p:nvSpPr>
        <p:spPr>
          <a:xfrm>
            <a:off x="990600" y="3886200"/>
            <a:ext cx="7315200" cy="2133600"/>
          </a:xfrm>
        </p:spPr>
        <p:style>
          <a:lnRef idx="1">
            <a:schemeClr val="accent4"/>
          </a:lnRef>
          <a:fillRef idx="2">
            <a:schemeClr val="accent4"/>
          </a:fillRef>
          <a:effectRef idx="1">
            <a:schemeClr val="accent4"/>
          </a:effectRef>
          <a:fontRef idx="minor">
            <a:schemeClr val="dk1"/>
          </a:fontRef>
        </p:style>
        <p:txBody>
          <a:bodyPr>
            <a:normAutofit/>
          </a:bodyPr>
          <a:lstStyle/>
          <a:p>
            <a:r>
              <a:rPr lang="ar-EG" sz="4800" dirty="0" smtClean="0">
                <a:solidFill>
                  <a:srgbClr val="FF0000"/>
                </a:solidFill>
                <a:cs typeface="PT Bold Heading" pitchFamily="2" charset="-78"/>
              </a:rPr>
              <a:t>دكتور </a:t>
            </a:r>
          </a:p>
          <a:p>
            <a:r>
              <a:rPr lang="ar-EG" sz="4800" dirty="0" smtClean="0">
                <a:solidFill>
                  <a:srgbClr val="FF0000"/>
                </a:solidFill>
                <a:cs typeface="PT Bold Heading" pitchFamily="2" charset="-78"/>
              </a:rPr>
              <a:t>محمد عبد البديع السيد</a:t>
            </a:r>
            <a:endParaRPr lang="en-US" sz="4800" dirty="0">
              <a:solidFill>
                <a:srgbClr val="FF0000"/>
              </a:solidFill>
              <a:cs typeface="PT Bold Heading" pitchFamily="2" charset="-78"/>
            </a:endParaRPr>
          </a:p>
        </p:txBody>
      </p:sp>
    </p:spTree>
    <p:extLst>
      <p:ext uri="{BB962C8B-B14F-4D97-AF65-F5344CB8AC3E}">
        <p14:creationId xmlns:p14="http://schemas.microsoft.com/office/powerpoint/2010/main" val="1496608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400" b="1" dirty="0"/>
              <a:t>2 - ثلاثة أرباع مواجهة : ¾ </a:t>
            </a:r>
            <a:r>
              <a:rPr lang="en-US" sz="4400" b="1" dirty="0"/>
              <a:t>Front </a:t>
            </a:r>
            <a:endParaRPr lang="en-US" sz="4400" dirty="0"/>
          </a:p>
          <a:p>
            <a:pPr marL="0" indent="0" algn="r" rtl="1">
              <a:buNone/>
            </a:pPr>
            <a:r>
              <a:rPr lang="ar-SA" sz="4400" dirty="0"/>
              <a:t>وتتيح زاويـة الثلاثـة أربـاع رؤية جانبين من الموضوع المصور(الممثل)، لـذلك فهي تزيد الشعـور بالعمق , وتوفـر تكويـن سينمائي أكثر قوة . </a:t>
            </a:r>
            <a:endParaRPr lang="en-US" sz="4400" dirty="0"/>
          </a:p>
          <a:p>
            <a:pPr marL="0" indent="0" algn="r" rtl="1">
              <a:buNone/>
            </a:pPr>
            <a:r>
              <a:rPr lang="ar-SA" sz="4400" b="1" dirty="0"/>
              <a:t>3-جانبية : </a:t>
            </a:r>
            <a:r>
              <a:rPr lang="en-US" sz="4400" b="1" dirty="0"/>
              <a:t>Side angle </a:t>
            </a:r>
            <a:r>
              <a:rPr lang="ar-SA" sz="4400" b="1" dirty="0"/>
              <a:t> : </a:t>
            </a:r>
            <a:r>
              <a:rPr lang="ar-SA" sz="4400" dirty="0"/>
              <a:t>تعطى الزاوية الجانبية للممثل ، مثلها مثل الزاوية المواجهة ، نوعا من التسطيح للصورة، لذا يجب استبعادها ، إذا لم يكن هذا الانطباع مرغوبا</a:t>
            </a:r>
            <a:endParaRPr lang="en-US" sz="4400" dirty="0"/>
          </a:p>
        </p:txBody>
      </p:sp>
    </p:spTree>
    <p:extLst>
      <p:ext uri="{BB962C8B-B14F-4D97-AF65-F5344CB8AC3E}">
        <p14:creationId xmlns:p14="http://schemas.microsoft.com/office/powerpoint/2010/main" val="3221196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610600" cy="63246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5400" dirty="0">
                <a:cs typeface="PT Bold Heading" pitchFamily="2" charset="-78"/>
              </a:rPr>
              <a:t>4- ثلاثة أرباع خلفية : </a:t>
            </a:r>
            <a:r>
              <a:rPr lang="en-US" sz="5400" dirty="0">
                <a:cs typeface="PT Bold Heading" pitchFamily="2" charset="-78"/>
              </a:rPr>
              <a:t>Rear ¾ </a:t>
            </a:r>
            <a:r>
              <a:rPr lang="ar-EG" sz="5400" dirty="0" smtClean="0">
                <a:cs typeface="PT Bold Heading" pitchFamily="2" charset="-78"/>
              </a:rPr>
              <a:t> : </a:t>
            </a:r>
            <a:r>
              <a:rPr lang="ar-SA" sz="5400" dirty="0" smtClean="0">
                <a:cs typeface="PT Bold Heading" pitchFamily="2" charset="-78"/>
              </a:rPr>
              <a:t>وهى </a:t>
            </a:r>
            <a:r>
              <a:rPr lang="ar-SA" sz="5400" dirty="0">
                <a:cs typeface="PT Bold Heading" pitchFamily="2" charset="-78"/>
              </a:rPr>
              <a:t>تتيح رؤية ¼ جانب من موضوع التصوير، و3/4 من الناحية الخلفية. </a:t>
            </a:r>
            <a:endParaRPr lang="en-US" sz="5400" dirty="0">
              <a:cs typeface="PT Bold Heading" pitchFamily="2" charset="-78"/>
            </a:endParaRPr>
          </a:p>
          <a:p>
            <a:pPr marL="0" indent="0" algn="r" rtl="1">
              <a:buNone/>
            </a:pPr>
            <a:r>
              <a:rPr lang="ar-SA" sz="5400" dirty="0">
                <a:cs typeface="PT Bold Heading" pitchFamily="2" charset="-78"/>
              </a:rPr>
              <a:t>5- خلفية : </a:t>
            </a:r>
            <a:r>
              <a:rPr lang="en-US" sz="5400" dirty="0">
                <a:cs typeface="PT Bold Heading" pitchFamily="2" charset="-78"/>
              </a:rPr>
              <a:t>Full rear </a:t>
            </a:r>
            <a:r>
              <a:rPr lang="ar-EG" sz="5400" dirty="0" smtClean="0">
                <a:cs typeface="PT Bold Heading" pitchFamily="2" charset="-78"/>
              </a:rPr>
              <a:t> : </a:t>
            </a:r>
            <a:r>
              <a:rPr lang="ar-SA" sz="5400" dirty="0" smtClean="0">
                <a:cs typeface="PT Bold Heading" pitchFamily="2" charset="-78"/>
              </a:rPr>
              <a:t>وهى </a:t>
            </a:r>
            <a:r>
              <a:rPr lang="ar-SA" sz="5400" dirty="0">
                <a:cs typeface="PT Bold Heading" pitchFamily="2" charset="-78"/>
              </a:rPr>
              <a:t>زاوية خلفية تُظهر الجانب الخلفي تماما من موضوع التصوير. </a:t>
            </a:r>
            <a:endParaRPr lang="en-US" sz="5400" dirty="0">
              <a:cs typeface="PT Bold Heading" pitchFamily="2" charset="-78"/>
            </a:endParaRPr>
          </a:p>
          <a:p>
            <a:pPr marL="0" indent="0" algn="r">
              <a:buNone/>
            </a:pPr>
            <a:endParaRPr lang="en-US" sz="5400" dirty="0">
              <a:cs typeface="PT Bold Heading" pitchFamily="2" charset="-78"/>
            </a:endParaRPr>
          </a:p>
        </p:txBody>
      </p:sp>
    </p:spTree>
    <p:extLst>
      <p:ext uri="{BB962C8B-B14F-4D97-AF65-F5344CB8AC3E}">
        <p14:creationId xmlns:p14="http://schemas.microsoft.com/office/powerpoint/2010/main" val="326795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1295400"/>
          </a:xfrm>
        </p:spPr>
        <p:style>
          <a:lnRef idx="0">
            <a:schemeClr val="accent1"/>
          </a:lnRef>
          <a:fillRef idx="3">
            <a:schemeClr val="accent1"/>
          </a:fillRef>
          <a:effectRef idx="3">
            <a:schemeClr val="accent1"/>
          </a:effectRef>
          <a:fontRef idx="minor">
            <a:schemeClr val="lt1"/>
          </a:fontRef>
        </p:style>
        <p:txBody>
          <a:bodyPr>
            <a:normAutofit fontScale="90000"/>
          </a:bodyPr>
          <a:lstStyle/>
          <a:p>
            <a:pPr rtl="1"/>
            <a:r>
              <a:rPr lang="ar-EG" b="1" dirty="0" smtClean="0">
                <a:cs typeface="PT Bold Heading" pitchFamily="2" charset="-78"/>
              </a:rPr>
              <a:t/>
            </a:r>
            <a:br>
              <a:rPr lang="ar-EG" b="1" dirty="0" smtClean="0">
                <a:cs typeface="PT Bold Heading" pitchFamily="2" charset="-78"/>
              </a:rPr>
            </a:br>
            <a:r>
              <a:rPr lang="ar-SA" b="1" dirty="0" smtClean="0">
                <a:cs typeface="PT Bold Heading" pitchFamily="2" charset="-78"/>
              </a:rPr>
              <a:t>ثالثا </a:t>
            </a:r>
            <a:r>
              <a:rPr lang="ar-SA" b="1" dirty="0">
                <a:cs typeface="PT Bold Heading" pitchFamily="2" charset="-78"/>
              </a:rPr>
              <a:t>: زاوية الكاميرا المنحرفة : </a:t>
            </a:r>
            <a:r>
              <a:rPr lang="en-US" b="1" dirty="0">
                <a:cs typeface="PT Bold Heading" pitchFamily="2" charset="-78"/>
              </a:rPr>
              <a:t>Oblique angle </a:t>
            </a:r>
            <a:r>
              <a:rPr lang="en-US" dirty="0">
                <a:cs typeface="PT Bold Heading" pitchFamily="2" charset="-78"/>
              </a:rPr>
              <a:t/>
            </a:r>
            <a:br>
              <a:rPr lang="en-US" dirty="0">
                <a:cs typeface="PT Bold Heading" pitchFamily="2" charset="-78"/>
              </a:rPr>
            </a:br>
            <a:endParaRPr lang="en-US"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800" dirty="0">
                <a:cs typeface="PT Bold Heading" pitchFamily="2" charset="-78"/>
              </a:rPr>
              <a:t>يمكن الحصول على الزاوية المنحرفة عن طريق إمالة الكاميرا نفسها ، فتظهر الصورة مائلة </a:t>
            </a:r>
            <a:r>
              <a:rPr lang="ar-SA" sz="4800" dirty="0" err="1">
                <a:cs typeface="PT Bold Heading" pitchFamily="2" charset="-78"/>
              </a:rPr>
              <a:t>هى</a:t>
            </a:r>
            <a:r>
              <a:rPr lang="ar-SA" sz="4800" dirty="0">
                <a:cs typeface="PT Bold Heading" pitchFamily="2" charset="-78"/>
              </a:rPr>
              <a:t> الأخرى داخل الكادر, وتبدو لعين المتفرج في هذه الحالة بصورة غير طبيعية . </a:t>
            </a:r>
            <a:endParaRPr lang="en-US" sz="4800" dirty="0">
              <a:cs typeface="PT Bold Heading" pitchFamily="2" charset="-78"/>
            </a:endParaRPr>
          </a:p>
        </p:txBody>
      </p:sp>
    </p:spTree>
    <p:extLst>
      <p:ext uri="{BB962C8B-B14F-4D97-AF65-F5344CB8AC3E}">
        <p14:creationId xmlns:p14="http://schemas.microsoft.com/office/powerpoint/2010/main" val="2178505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5400" dirty="0">
                <a:cs typeface="PT Bold Heading" pitchFamily="2" charset="-78"/>
              </a:rPr>
              <a:t>زوايا وجهة النظر</a:t>
            </a: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763000" cy="5105400"/>
          </a:xfrm>
        </p:spPr>
        <p:style>
          <a:lnRef idx="1">
            <a:schemeClr val="accent6"/>
          </a:lnRef>
          <a:fillRef idx="2">
            <a:schemeClr val="accent6"/>
          </a:fillRef>
          <a:effectRef idx="1">
            <a:schemeClr val="accent6"/>
          </a:effectRef>
          <a:fontRef idx="minor">
            <a:schemeClr val="dk1"/>
          </a:fontRef>
        </p:style>
        <p:txBody>
          <a:bodyPr/>
          <a:lstStyle/>
          <a:p>
            <a:pPr algn="r" rtl="1"/>
            <a:r>
              <a:rPr lang="ar-SA" dirty="0">
                <a:cs typeface="PT Bold Heading" pitchFamily="2" charset="-78"/>
              </a:rPr>
              <a:t>وهى لقطة تقع بين اللقطة الذاتية واللقطة الموضوعية وهى بشكل ما لقطة أو زاوية موضوعية وإن اقتربت من الذاتية وتختلف عنها </a:t>
            </a:r>
            <a:r>
              <a:rPr lang="ar-SA" dirty="0" err="1">
                <a:cs typeface="PT Bold Heading" pitchFamily="2" charset="-78"/>
              </a:rPr>
              <a:t>فى</a:t>
            </a:r>
            <a:r>
              <a:rPr lang="ar-SA" dirty="0">
                <a:cs typeface="PT Bold Heading" pitchFamily="2" charset="-78"/>
              </a:rPr>
              <a:t> أن المشاهد يري الأحداث وكأنه يرافق أحد الممثلين يرى من وجهة نظره وليس من خلال عينيه .</a:t>
            </a:r>
            <a:endParaRPr lang="en-US" dirty="0">
              <a:cs typeface="PT Bold Heading" pitchFamily="2" charset="-78"/>
            </a:endParaRPr>
          </a:p>
          <a:p>
            <a:pPr algn="r" rtl="1"/>
            <a:r>
              <a:rPr lang="ar-SA" dirty="0">
                <a:cs typeface="PT Bold Heading" pitchFamily="2" charset="-78"/>
              </a:rPr>
              <a:t>وتستخدم هذه الزاوية عادة حين يتواجد </a:t>
            </a:r>
            <a:r>
              <a:rPr lang="ar-SA" dirty="0" err="1">
                <a:cs typeface="PT Bold Heading" pitchFamily="2" charset="-78"/>
              </a:rPr>
              <a:t>فى</a:t>
            </a:r>
            <a:r>
              <a:rPr lang="ar-SA" dirty="0">
                <a:cs typeface="PT Bold Heading" pitchFamily="2" charset="-78"/>
              </a:rPr>
              <a:t> المشهد شخصيتان أو أكثر وفى هذه اللقطة لا تنظر الشخصية إلي العدسة مباشرة مثل الزاوية الذاتية بل تنظر إلي يمين أو يسار العدسة </a:t>
            </a:r>
            <a:endParaRPr lang="en-US" dirty="0">
              <a:cs typeface="PT Bold Heading" pitchFamily="2" charset="-78"/>
            </a:endParaRPr>
          </a:p>
        </p:txBody>
      </p:sp>
    </p:spTree>
    <p:extLst>
      <p:ext uri="{BB962C8B-B14F-4D97-AF65-F5344CB8AC3E}">
        <p14:creationId xmlns:p14="http://schemas.microsoft.com/office/powerpoint/2010/main" val="1550545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1265238"/>
          </a:xfrm>
        </p:spPr>
        <p:style>
          <a:lnRef idx="0">
            <a:schemeClr val="accent4"/>
          </a:lnRef>
          <a:fillRef idx="3">
            <a:schemeClr val="accent4"/>
          </a:fillRef>
          <a:effectRef idx="3">
            <a:schemeClr val="accent4"/>
          </a:effectRef>
          <a:fontRef idx="minor">
            <a:schemeClr val="lt1"/>
          </a:fontRef>
        </p:style>
        <p:txBody>
          <a:bodyPr>
            <a:normAutofit/>
          </a:bodyPr>
          <a:lstStyle/>
          <a:p>
            <a:pPr rtl="1"/>
            <a:r>
              <a:rPr lang="ar-SA" dirty="0">
                <a:cs typeface="PT Bold Heading" pitchFamily="2" charset="-78"/>
              </a:rPr>
              <a:t>تقسم اللقطات من حيث وجهة النظر إلى </a:t>
            </a:r>
            <a:endParaRPr lang="en-US" dirty="0">
              <a:cs typeface="PT Bold Heading" pitchFamily="2" charset="-78"/>
            </a:endParaRPr>
          </a:p>
        </p:txBody>
      </p:sp>
      <p:sp>
        <p:nvSpPr>
          <p:cNvPr id="3" name="عنصر نائب للمحتوى 2"/>
          <p:cNvSpPr>
            <a:spLocks noGrp="1"/>
          </p:cNvSpPr>
          <p:nvPr>
            <p:ph idx="1"/>
          </p:nvPr>
        </p:nvSpPr>
        <p:spPr>
          <a:xfrm>
            <a:off x="0" y="1600200"/>
            <a:ext cx="8915400" cy="51816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000" b="1" dirty="0"/>
              <a:t>1- اللقطة الموضوعية : </a:t>
            </a:r>
            <a:r>
              <a:rPr lang="en-US" sz="4000" b="1" dirty="0"/>
              <a:t>Objective shot </a:t>
            </a:r>
            <a:endParaRPr lang="en-US" sz="4000" dirty="0"/>
          </a:p>
          <a:p>
            <a:pPr marL="0" indent="0" algn="r" rtl="1">
              <a:buNone/>
            </a:pPr>
            <a:r>
              <a:rPr lang="ar-SA" sz="4000" dirty="0"/>
              <a:t>تتخذ الكاميرا في اللقطة الموضوعية وضعاً محايداً ، لا يتبنى وجهة نظر أياً من الشخصيات داخل المشهد . </a:t>
            </a:r>
            <a:endParaRPr lang="ar-EG" sz="4000" dirty="0" smtClean="0"/>
          </a:p>
          <a:p>
            <a:pPr marL="0" indent="0" algn="r" rtl="1">
              <a:buNone/>
            </a:pPr>
            <a:r>
              <a:rPr lang="ar-SA" sz="4000" dirty="0"/>
              <a:t>2</a:t>
            </a:r>
            <a:r>
              <a:rPr lang="ar-SA" sz="4000" b="1" dirty="0"/>
              <a:t>- اللقطة الذاتية: </a:t>
            </a:r>
            <a:r>
              <a:rPr lang="en-US" sz="4000" b="1" dirty="0"/>
              <a:t>Subjective shot</a:t>
            </a:r>
            <a:r>
              <a:rPr lang="en-US" sz="4000" dirty="0"/>
              <a:t> </a:t>
            </a:r>
          </a:p>
          <a:p>
            <a:pPr marL="0" indent="0" algn="r" rtl="1">
              <a:buNone/>
            </a:pPr>
            <a:r>
              <a:rPr lang="ar-SA" sz="4000" dirty="0" err="1"/>
              <a:t>هى</a:t>
            </a:r>
            <a:r>
              <a:rPr lang="ar-SA" sz="4000" dirty="0"/>
              <a:t> رؤية للحدث من وجهة نظر أحد الممثلين داخل المشهد ، وتضع المتفرج مكان هذا الممثل مباشرة . ويكون استخدام اللقطة الذاتية ناجحاً عندما يتم توظيفها بشكل مناسب . </a:t>
            </a:r>
            <a:endParaRPr lang="en-US" sz="4000" dirty="0"/>
          </a:p>
        </p:txBody>
      </p:sp>
    </p:spTree>
    <p:extLst>
      <p:ext uri="{BB962C8B-B14F-4D97-AF65-F5344CB8AC3E}">
        <p14:creationId xmlns:p14="http://schemas.microsoft.com/office/powerpoint/2010/main" val="741426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81000"/>
            <a:ext cx="8763000" cy="6248400"/>
          </a:xfrm>
        </p:spPr>
        <p:style>
          <a:lnRef idx="1">
            <a:schemeClr val="accent4"/>
          </a:lnRef>
          <a:fillRef idx="2">
            <a:schemeClr val="accent4"/>
          </a:fillRef>
          <a:effectRef idx="1">
            <a:schemeClr val="accent4"/>
          </a:effectRef>
          <a:fontRef idx="minor">
            <a:schemeClr val="dk1"/>
          </a:fontRef>
        </p:style>
        <p:txBody>
          <a:bodyPr>
            <a:noAutofit/>
          </a:bodyPr>
          <a:lstStyle/>
          <a:p>
            <a:pPr marL="0" indent="0" algn="r" rtl="1">
              <a:buNone/>
            </a:pPr>
            <a:r>
              <a:rPr lang="ar-SA" sz="4800" b="1" dirty="0"/>
              <a:t>3 – لقطة من فوق الكتف : </a:t>
            </a:r>
            <a:r>
              <a:rPr lang="en-US" sz="4800" b="1" dirty="0"/>
              <a:t>over shoulder shot</a:t>
            </a:r>
            <a:endParaRPr lang="en-US" sz="4800" dirty="0"/>
          </a:p>
          <a:p>
            <a:pPr marL="0" indent="0" algn="r" rtl="1">
              <a:buNone/>
            </a:pPr>
            <a:r>
              <a:rPr lang="ar-SA" sz="4800" dirty="0"/>
              <a:t>كما يتضح من الاسم فإن هذه اللقطة ترصد الحدث من أعلى كتف أحد الممثلين ، </a:t>
            </a:r>
            <a:r>
              <a:rPr lang="ar-SA" sz="4800" dirty="0" err="1"/>
              <a:t>أى</a:t>
            </a:r>
            <a:r>
              <a:rPr lang="ar-SA" sz="4800" dirty="0"/>
              <a:t> أنها ليست من خلال عيني الممثل داخل الحدث مثل اللقطة الذاتية , ولا </a:t>
            </a:r>
            <a:r>
              <a:rPr lang="ar-SA" sz="4800" dirty="0" err="1"/>
              <a:t>هى</a:t>
            </a:r>
            <a:r>
              <a:rPr lang="ar-SA" sz="4800" dirty="0"/>
              <a:t> من وجهة نظر الكاميرا كما </a:t>
            </a:r>
            <a:r>
              <a:rPr lang="ar-SA" sz="4800" dirty="0" err="1"/>
              <a:t>فى</a:t>
            </a:r>
            <a:r>
              <a:rPr lang="ar-SA" sz="4800" dirty="0"/>
              <a:t> اللقطة الموضوعية . </a:t>
            </a:r>
            <a:endParaRPr lang="en-US" sz="4800" dirty="0"/>
          </a:p>
        </p:txBody>
      </p:sp>
    </p:spTree>
    <p:extLst>
      <p:ext uri="{BB962C8B-B14F-4D97-AF65-F5344CB8AC3E}">
        <p14:creationId xmlns:p14="http://schemas.microsoft.com/office/powerpoint/2010/main" val="124308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1295400"/>
          </a:xfrm>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en-US" dirty="0" err="1">
                <a:cs typeface="PT Bold Heading" pitchFamily="2" charset="-78"/>
              </a:rPr>
              <a:t>إنتاج</a:t>
            </a:r>
            <a:r>
              <a:rPr lang="en-US" dirty="0">
                <a:cs typeface="PT Bold Heading" pitchFamily="2" charset="-78"/>
              </a:rPr>
              <a:t> </a:t>
            </a:r>
            <a:r>
              <a:rPr lang="en-US" dirty="0" err="1">
                <a:cs typeface="PT Bold Heading" pitchFamily="2" charset="-78"/>
              </a:rPr>
              <a:t>البرامج</a:t>
            </a:r>
            <a:r>
              <a:rPr lang="en-US" dirty="0">
                <a:cs typeface="PT Bold Heading" pitchFamily="2" charset="-78"/>
              </a:rPr>
              <a:t> </a:t>
            </a:r>
            <a:r>
              <a:rPr lang="en-US" dirty="0" err="1">
                <a:cs typeface="PT Bold Heading" pitchFamily="2" charset="-78"/>
              </a:rPr>
              <a:t>الإخبارية</a:t>
            </a:r>
            <a:r>
              <a:rPr lang="en-US" dirty="0">
                <a:cs typeface="PT Bold Heading" pitchFamily="2" charset="-78"/>
              </a:rPr>
              <a:t> </a:t>
            </a:r>
            <a:r>
              <a:rPr lang="en-US" dirty="0" err="1">
                <a:cs typeface="PT Bold Heading" pitchFamily="2" charset="-78"/>
              </a:rPr>
              <a:t>الإذاعية</a:t>
            </a:r>
            <a:r>
              <a:rPr lang="en-US" dirty="0">
                <a:cs typeface="PT Bold Heading" pitchFamily="2" charset="-78"/>
              </a:rPr>
              <a:t> </a:t>
            </a:r>
            <a:r>
              <a:rPr lang="en-US" dirty="0" err="1">
                <a:cs typeface="PT Bold Heading" pitchFamily="2" charset="-78"/>
              </a:rPr>
              <a:t>والتليفزيونية</a:t>
            </a:r>
            <a:endParaRPr lang="en-US" dirty="0">
              <a:cs typeface="PT Bold Heading" pitchFamily="2" charset="-78"/>
            </a:endParaRPr>
          </a:p>
        </p:txBody>
      </p:sp>
      <p:sp>
        <p:nvSpPr>
          <p:cNvPr id="3" name="عنصر نائب للمحتوى 2"/>
          <p:cNvSpPr>
            <a:spLocks noGrp="1"/>
          </p:cNvSpPr>
          <p:nvPr>
            <p:ph idx="1"/>
          </p:nvPr>
        </p:nvSpPr>
        <p:spPr>
          <a:xfrm>
            <a:off x="152400" y="1600200"/>
            <a:ext cx="87630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EG" sz="3600" dirty="0"/>
              <a:t>أشكال الإنتاج الإخباري التليفزيوني :</a:t>
            </a:r>
            <a:endParaRPr lang="en-US" sz="3600" dirty="0"/>
          </a:p>
          <a:p>
            <a:pPr marL="0" indent="0" algn="r" rtl="1">
              <a:buNone/>
            </a:pPr>
            <a:r>
              <a:rPr lang="ar-EG" sz="3600" b="1" dirty="0"/>
              <a:t>1 – البرامج السياسية والإخبارية : </a:t>
            </a:r>
            <a:r>
              <a:rPr lang="ar-EG" sz="3600" dirty="0"/>
              <a:t>تأخذ هذه البرامج أشكال الإنتاج التليفزيوني المختلفة فقد تكون في شكل حديث أو برنامج حواري أو برنامج جماهيري أو دراما أو مجلة ويهدف مضمونها الي تحقيق وظيفة الإعلام والأخبار </a:t>
            </a:r>
            <a:endParaRPr lang="ar-EG" sz="3600" dirty="0" smtClean="0"/>
          </a:p>
          <a:p>
            <a:pPr marL="0" indent="0" algn="r" rtl="1">
              <a:buNone/>
            </a:pPr>
            <a:r>
              <a:rPr lang="ar-EG" sz="3600" b="1" dirty="0"/>
              <a:t>2 – التقارير الإخبارية : </a:t>
            </a:r>
            <a:r>
              <a:rPr lang="ar-EG" sz="3600" dirty="0"/>
              <a:t>ينقل التقرير الإخباري تفاصيل الحدث من موقعه ويذاع إما علي الهواء مباشرة أو يسجل بصوت المندوب من موقع الحدث </a:t>
            </a:r>
            <a:endParaRPr lang="en-US" sz="3600" dirty="0"/>
          </a:p>
        </p:txBody>
      </p:sp>
    </p:spTree>
    <p:extLst>
      <p:ext uri="{BB962C8B-B14F-4D97-AF65-F5344CB8AC3E}">
        <p14:creationId xmlns:p14="http://schemas.microsoft.com/office/powerpoint/2010/main" val="2269265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839200" cy="64008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EG" sz="3600" b="1" dirty="0"/>
              <a:t>3 – نشرات أخبار التليفزيون :</a:t>
            </a:r>
            <a:r>
              <a:rPr lang="ar-EG" sz="3600" dirty="0"/>
              <a:t>يطلق علي نشرات الأخبار التليفزيونية مصطلح العروض الإخبارية لاعتمادها علي المشاهد والصور وأشكال التقديم التي تجعلها نوعا من انواع الاستعراض وتقدم في فترات زمنية محددة </a:t>
            </a:r>
            <a:r>
              <a:rPr lang="ar-EG" sz="3600" dirty="0" smtClean="0"/>
              <a:t>.</a:t>
            </a:r>
          </a:p>
          <a:p>
            <a:pPr algn="r" rtl="1"/>
            <a:r>
              <a:rPr lang="ar-EG" sz="3600" b="1" dirty="0"/>
              <a:t>بناء نشرة أخبار التليفزيون</a:t>
            </a:r>
            <a:r>
              <a:rPr lang="ar-EG" sz="3600" dirty="0"/>
              <a:t> : تتكون نشرة أخبار التليفزيون من مجموعة من القصص الإخبارية العالمية والمحلية وجميع الأخبار القصيرة والهامة المتاحة .</a:t>
            </a:r>
            <a:endParaRPr lang="en-US" sz="3600" dirty="0"/>
          </a:p>
          <a:p>
            <a:pPr algn="r" rtl="1"/>
            <a:r>
              <a:rPr lang="ar-EG" sz="3600" dirty="0"/>
              <a:t>والقاعدة الإخبارية يجب أن تقوم علي الأهم فالمهم فالخبر الأول الذي يتصدر العرض يكون اهم خبر في الأنباء اليومية </a:t>
            </a:r>
            <a:r>
              <a:rPr lang="ar-EG" sz="3600" dirty="0" smtClean="0"/>
              <a:t>.</a:t>
            </a:r>
          </a:p>
          <a:p>
            <a:pPr algn="r" rtl="1"/>
            <a:endParaRPr lang="en-US" sz="3600" dirty="0"/>
          </a:p>
        </p:txBody>
      </p:sp>
    </p:spTree>
    <p:extLst>
      <p:ext uri="{BB962C8B-B14F-4D97-AF65-F5344CB8AC3E}">
        <p14:creationId xmlns:p14="http://schemas.microsoft.com/office/powerpoint/2010/main" val="1138211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ar-EG" dirty="0" smtClean="0">
                <a:cs typeface="PT Bold Heading" pitchFamily="2" charset="-78"/>
              </a:rPr>
              <a:t>لنشرة </a:t>
            </a:r>
            <a:r>
              <a:rPr lang="ar-EG" dirty="0">
                <a:cs typeface="PT Bold Heading" pitchFamily="2" charset="-78"/>
              </a:rPr>
              <a:t>أخبار التليفزيون بداية ووسط ونهاية </a:t>
            </a:r>
            <a:endParaRPr lang="en-US" dirty="0">
              <a:cs typeface="PT Bold Heading" pitchFamily="2" charset="-78"/>
            </a:endParaRPr>
          </a:p>
        </p:txBody>
      </p:sp>
      <p:sp>
        <p:nvSpPr>
          <p:cNvPr id="3" name="عنصر نائب للمحتوى 2"/>
          <p:cNvSpPr>
            <a:spLocks noGrp="1"/>
          </p:cNvSpPr>
          <p:nvPr>
            <p:ph idx="1"/>
          </p:nvPr>
        </p:nvSpPr>
        <p:spPr>
          <a:xfrm>
            <a:off x="152400" y="1447800"/>
            <a:ext cx="8763000" cy="51816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EG" b="1" dirty="0"/>
              <a:t>مقدمة النشرة : </a:t>
            </a:r>
            <a:r>
              <a:rPr lang="ar-EG" dirty="0"/>
              <a:t>تأتي عناوين الأخبار في المقدمة وتكون عبارة عن الإشارة ولفت الأنظار إلي أهم ما تتضمنه النشرة من أخبار لكي تجذب انتباه المشاهد </a:t>
            </a:r>
            <a:r>
              <a:rPr lang="ar-EG" dirty="0" smtClean="0"/>
              <a:t>.</a:t>
            </a:r>
          </a:p>
          <a:p>
            <a:pPr marL="0" indent="0" algn="r" rtl="1">
              <a:buNone/>
            </a:pPr>
            <a:r>
              <a:rPr lang="ar-EG" b="1" dirty="0"/>
              <a:t>وسط النشرة : </a:t>
            </a:r>
            <a:r>
              <a:rPr lang="ar-EG" dirty="0"/>
              <a:t>وسط النشرة يشمل تفاصيل الأخبار التي وردت في مقدمة النشرة وتشكل اهمية خبرية للمشاهد </a:t>
            </a:r>
            <a:r>
              <a:rPr lang="ar-EG" dirty="0" smtClean="0"/>
              <a:t>.</a:t>
            </a:r>
          </a:p>
          <a:p>
            <a:pPr marL="0" indent="0" algn="r" rtl="1">
              <a:buNone/>
            </a:pPr>
            <a:r>
              <a:rPr lang="ar-EG" dirty="0"/>
              <a:t>يفضل بعض القائمين علي الأخبار تجميع الأخبار المتجانسة مثل الأخبار العالمية في مجموعة والأخبار السياسية في مجموعة أخري والأخبار العربية في مجموعة ثالثة بحيث تتجانس كل مجموعة في موضوعها .</a:t>
            </a:r>
            <a:endParaRPr lang="en-US" dirty="0"/>
          </a:p>
          <a:p>
            <a:pPr marL="0" indent="0" algn="r" rtl="1">
              <a:buNone/>
            </a:pPr>
            <a:endParaRPr lang="en-US" dirty="0"/>
          </a:p>
        </p:txBody>
      </p:sp>
    </p:spTree>
    <p:extLst>
      <p:ext uri="{BB962C8B-B14F-4D97-AF65-F5344CB8AC3E}">
        <p14:creationId xmlns:p14="http://schemas.microsoft.com/office/powerpoint/2010/main" val="1625968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172200"/>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EG" sz="4000" dirty="0"/>
              <a:t>تتناول بعض التليفزيونات الأجنبية خاصة التليفزيون البريطاني والتليفزيون الأمريكي قصة خبرية واحدة من زوايا متعددة ومن وجهات نظر مختلفة تجذب انتباه المشاهدين ذوي الميول والاتجاهات المختلفة </a:t>
            </a:r>
            <a:endParaRPr lang="ar-EG" sz="4000" dirty="0" smtClean="0"/>
          </a:p>
          <a:p>
            <a:pPr algn="r" rtl="1"/>
            <a:r>
              <a:rPr lang="ar-EG" sz="4000" b="1" dirty="0"/>
              <a:t>خاتمة النشرة :</a:t>
            </a:r>
            <a:r>
              <a:rPr lang="ar-EG" sz="4000" dirty="0"/>
              <a:t>تعتبر نهاية النشرة من اللحظات الهامة التي تستحوذ علي الاهتمام الكبير للمشاهدين حيث يقدم موجز مصور لأهم الأخبار التي تناولها العرض الإخباري قبل نهاية النشرة </a:t>
            </a:r>
            <a:endParaRPr lang="en-US" sz="4000" dirty="0"/>
          </a:p>
        </p:txBody>
      </p:sp>
    </p:spTree>
    <p:extLst>
      <p:ext uri="{BB962C8B-B14F-4D97-AF65-F5344CB8AC3E}">
        <p14:creationId xmlns:p14="http://schemas.microsoft.com/office/powerpoint/2010/main" val="8362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915400" cy="1265238"/>
          </a:xfrm>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600" dirty="0">
                <a:cs typeface="PT Bold Heading" pitchFamily="2" charset="-78"/>
              </a:rPr>
              <a:t>أولاً : أنواع اللقطات </a:t>
            </a:r>
            <a:endParaRPr lang="en-US" sz="6600" dirty="0">
              <a:cs typeface="PT Bold Heading" pitchFamily="2" charset="-78"/>
            </a:endParaRPr>
          </a:p>
        </p:txBody>
      </p:sp>
      <p:sp>
        <p:nvSpPr>
          <p:cNvPr id="3" name="عنصر نائب للمحتوى 2"/>
          <p:cNvSpPr>
            <a:spLocks noGrp="1"/>
          </p:cNvSpPr>
          <p:nvPr>
            <p:ph idx="1"/>
          </p:nvPr>
        </p:nvSpPr>
        <p:spPr>
          <a:xfrm>
            <a:off x="228600" y="1600200"/>
            <a:ext cx="8686800" cy="5105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lnSpc>
                <a:spcPct val="200000"/>
              </a:lnSpc>
              <a:buNone/>
            </a:pPr>
            <a:r>
              <a:rPr lang="ar-SA" sz="3600" dirty="0">
                <a:cs typeface="PT Bold Heading" pitchFamily="2" charset="-78"/>
              </a:rPr>
              <a:t>1 – لقطة بعيدة جداً  </a:t>
            </a:r>
            <a:r>
              <a:rPr lang="en-US" sz="3600" dirty="0" err="1">
                <a:cs typeface="PT Bold Heading" pitchFamily="2" charset="-78"/>
              </a:rPr>
              <a:t>Extrem</a:t>
            </a:r>
            <a:r>
              <a:rPr lang="en-US" sz="3600" dirty="0">
                <a:cs typeface="PT Bold Heading" pitchFamily="2" charset="-78"/>
              </a:rPr>
              <a:t> Long Shot </a:t>
            </a:r>
            <a:r>
              <a:rPr lang="ar-SA" sz="3600" dirty="0">
                <a:cs typeface="PT Bold Heading" pitchFamily="2" charset="-78"/>
              </a:rPr>
              <a:t>( </a:t>
            </a:r>
            <a:r>
              <a:rPr lang="en-US" sz="3600" dirty="0">
                <a:cs typeface="PT Bold Heading" pitchFamily="2" charset="-78"/>
              </a:rPr>
              <a:t>X L S</a:t>
            </a:r>
            <a:r>
              <a:rPr lang="ar-SA" sz="3600" dirty="0">
                <a:cs typeface="PT Bold Heading" pitchFamily="2" charset="-78"/>
              </a:rPr>
              <a:t>  ) </a:t>
            </a:r>
            <a:endParaRPr lang="ar-EG" sz="3600" dirty="0" smtClean="0">
              <a:cs typeface="PT Bold Heading" pitchFamily="2" charset="-78"/>
            </a:endParaRPr>
          </a:p>
          <a:p>
            <a:pPr marL="0" indent="0" algn="r" rtl="1">
              <a:lnSpc>
                <a:spcPct val="200000"/>
              </a:lnSpc>
              <a:buNone/>
            </a:pPr>
            <a:r>
              <a:rPr lang="ar-SA" sz="3600" dirty="0">
                <a:cs typeface="PT Bold Heading" pitchFamily="2" charset="-78"/>
              </a:rPr>
              <a:t>2 – لقطة بعيدة </a:t>
            </a:r>
            <a:r>
              <a:rPr lang="en-US" sz="3600" dirty="0">
                <a:cs typeface="PT Bold Heading" pitchFamily="2" charset="-78"/>
              </a:rPr>
              <a:t>Long Shot</a:t>
            </a:r>
            <a:r>
              <a:rPr lang="ar-SA" sz="3600" dirty="0">
                <a:cs typeface="PT Bold Heading" pitchFamily="2" charset="-78"/>
              </a:rPr>
              <a:t>  (  </a:t>
            </a:r>
            <a:r>
              <a:rPr lang="en-US" sz="3600" dirty="0">
                <a:cs typeface="PT Bold Heading" pitchFamily="2" charset="-78"/>
              </a:rPr>
              <a:t>L S</a:t>
            </a:r>
            <a:r>
              <a:rPr lang="ar-SA" sz="3600" dirty="0">
                <a:cs typeface="PT Bold Heading" pitchFamily="2" charset="-78"/>
              </a:rPr>
              <a:t>  ) </a:t>
            </a:r>
            <a:endParaRPr lang="ar-EG" sz="3600" dirty="0" smtClean="0">
              <a:cs typeface="PT Bold Heading" pitchFamily="2" charset="-78"/>
            </a:endParaRPr>
          </a:p>
          <a:p>
            <a:pPr marL="0" indent="0" algn="r" rtl="1">
              <a:lnSpc>
                <a:spcPct val="200000"/>
              </a:lnSpc>
              <a:buNone/>
            </a:pPr>
            <a:r>
              <a:rPr lang="ar-SA" sz="3600" dirty="0">
                <a:cs typeface="PT Bold Heading" pitchFamily="2" charset="-78"/>
              </a:rPr>
              <a:t>3 – اللقطة المتوسطة  </a:t>
            </a:r>
            <a:r>
              <a:rPr lang="en-US" sz="3600" dirty="0">
                <a:cs typeface="PT Bold Heading" pitchFamily="2" charset="-78"/>
              </a:rPr>
              <a:t>Medium Shot </a:t>
            </a:r>
            <a:r>
              <a:rPr lang="ar-SA" sz="3600" dirty="0">
                <a:cs typeface="PT Bold Heading" pitchFamily="2" charset="-78"/>
              </a:rPr>
              <a:t>(  </a:t>
            </a:r>
            <a:r>
              <a:rPr lang="en-US" sz="3600" dirty="0">
                <a:cs typeface="PT Bold Heading" pitchFamily="2" charset="-78"/>
              </a:rPr>
              <a:t>M S </a:t>
            </a:r>
            <a:r>
              <a:rPr lang="ar-SA" sz="3600" dirty="0">
                <a:cs typeface="PT Bold Heading" pitchFamily="2" charset="-78"/>
              </a:rPr>
              <a:t>  ) </a:t>
            </a:r>
            <a:endParaRPr lang="ar-EG" sz="3600" dirty="0" smtClean="0">
              <a:cs typeface="PT Bold Heading" pitchFamily="2" charset="-78"/>
            </a:endParaRPr>
          </a:p>
          <a:p>
            <a:pPr marL="0" indent="0" algn="r" rtl="1">
              <a:lnSpc>
                <a:spcPct val="200000"/>
              </a:lnSpc>
              <a:buNone/>
            </a:pPr>
            <a:r>
              <a:rPr lang="ar-SA" sz="3600" dirty="0">
                <a:cs typeface="PT Bold Heading" pitchFamily="2" charset="-78"/>
              </a:rPr>
              <a:t>4 – لقطة كبيرة أو قريبة أو مكبرة  </a:t>
            </a:r>
            <a:r>
              <a:rPr lang="en-US" sz="3600" dirty="0">
                <a:cs typeface="PT Bold Heading" pitchFamily="2" charset="-78"/>
              </a:rPr>
              <a:t>Close Up</a:t>
            </a:r>
            <a:r>
              <a:rPr lang="ar-SA" sz="3600" dirty="0">
                <a:cs typeface="PT Bold Heading" pitchFamily="2" charset="-78"/>
              </a:rPr>
              <a:t> </a:t>
            </a:r>
            <a:r>
              <a:rPr lang="en-US" sz="3600" dirty="0" smtClean="0">
                <a:cs typeface="PT Bold Heading" pitchFamily="2" charset="-78"/>
              </a:rPr>
              <a:t>C </a:t>
            </a:r>
            <a:r>
              <a:rPr lang="en-US" sz="3600" dirty="0">
                <a:cs typeface="PT Bold Heading" pitchFamily="2" charset="-78"/>
              </a:rPr>
              <a:t>S </a:t>
            </a:r>
            <a:r>
              <a:rPr lang="ar-SA" sz="3600" dirty="0">
                <a:cs typeface="PT Bold Heading" pitchFamily="2" charset="-78"/>
              </a:rPr>
              <a:t> ) </a:t>
            </a:r>
            <a:endParaRPr lang="ar-EG" sz="3600" dirty="0" smtClean="0">
              <a:cs typeface="PT Bold Heading" pitchFamily="2" charset="-78"/>
            </a:endParaRPr>
          </a:p>
          <a:p>
            <a:pPr marL="0" indent="0" algn="r" rtl="1">
              <a:lnSpc>
                <a:spcPct val="200000"/>
              </a:lnSpc>
              <a:buNone/>
            </a:pPr>
            <a:endParaRPr lang="en-US" sz="3600" dirty="0">
              <a:cs typeface="PT Bold Heading" pitchFamily="2" charset="-78"/>
            </a:endParaRPr>
          </a:p>
        </p:txBody>
      </p:sp>
    </p:spTree>
    <p:extLst>
      <p:ext uri="{BB962C8B-B14F-4D97-AF65-F5344CB8AC3E}">
        <p14:creationId xmlns:p14="http://schemas.microsoft.com/office/powerpoint/2010/main" val="3777714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en-US" sz="5400" b="1" dirty="0" err="1"/>
              <a:t>مذيع</a:t>
            </a:r>
            <a:r>
              <a:rPr lang="en-US" sz="5400" b="1" dirty="0"/>
              <a:t> </a:t>
            </a:r>
            <a:r>
              <a:rPr lang="en-US" sz="5400" b="1" dirty="0" err="1"/>
              <a:t>نشرة</a:t>
            </a:r>
            <a:r>
              <a:rPr lang="en-US" sz="5400" b="1" dirty="0"/>
              <a:t> </a:t>
            </a:r>
            <a:r>
              <a:rPr lang="en-US" sz="5400" b="1" dirty="0" err="1"/>
              <a:t>الأخبار</a:t>
            </a:r>
            <a:endParaRPr lang="en-US" sz="5400" dirty="0"/>
          </a:p>
        </p:txBody>
      </p:sp>
      <p:sp>
        <p:nvSpPr>
          <p:cNvPr id="3" name="عنصر نائب للمحتوى 2"/>
          <p:cNvSpPr>
            <a:spLocks noGrp="1"/>
          </p:cNvSpPr>
          <p:nvPr>
            <p:ph idx="1"/>
          </p:nvPr>
        </p:nvSpPr>
        <p:spPr>
          <a:xfrm>
            <a:off x="228600" y="1600200"/>
            <a:ext cx="8915400" cy="5029200"/>
          </a:xfrm>
        </p:spPr>
        <p:style>
          <a:lnRef idx="1">
            <a:schemeClr val="accent4"/>
          </a:lnRef>
          <a:fillRef idx="2">
            <a:schemeClr val="accent4"/>
          </a:fillRef>
          <a:effectRef idx="1">
            <a:schemeClr val="accent4"/>
          </a:effectRef>
          <a:fontRef idx="minor">
            <a:schemeClr val="dk1"/>
          </a:fontRef>
        </p:style>
        <p:txBody>
          <a:bodyPr>
            <a:noAutofit/>
          </a:bodyPr>
          <a:lstStyle/>
          <a:p>
            <a:pPr algn="r" rtl="1"/>
            <a:r>
              <a:rPr lang="en-US" sz="3600" b="1" dirty="0" err="1"/>
              <a:t>هو</a:t>
            </a:r>
            <a:r>
              <a:rPr lang="en-US" sz="3600" b="1" dirty="0"/>
              <a:t> </a:t>
            </a:r>
            <a:r>
              <a:rPr lang="en-US" sz="3600" b="1" dirty="0" err="1"/>
              <a:t>مسؤول</a:t>
            </a:r>
            <a:r>
              <a:rPr lang="en-US" sz="3600" b="1" dirty="0"/>
              <a:t> </a:t>
            </a:r>
            <a:r>
              <a:rPr lang="en-US" sz="3600" b="1" dirty="0" err="1"/>
              <a:t>عن</a:t>
            </a:r>
            <a:r>
              <a:rPr lang="en-US" sz="3600" b="1" dirty="0"/>
              <a:t> </a:t>
            </a:r>
            <a:r>
              <a:rPr lang="en-US" sz="3600" b="1" dirty="0" err="1"/>
              <a:t>تقديم</a:t>
            </a:r>
            <a:r>
              <a:rPr lang="en-US" sz="3600" b="1" dirty="0"/>
              <a:t> </a:t>
            </a:r>
            <a:r>
              <a:rPr lang="en-US" sz="3600" b="1" dirty="0" err="1"/>
              <a:t>النشرة</a:t>
            </a:r>
            <a:r>
              <a:rPr lang="en-US" sz="3600" b="1" dirty="0"/>
              <a:t> </a:t>
            </a:r>
            <a:r>
              <a:rPr lang="en-US" sz="3600" b="1" dirty="0" err="1"/>
              <a:t>وفق</a:t>
            </a:r>
            <a:r>
              <a:rPr lang="en-US" sz="3600" b="1" dirty="0"/>
              <a:t> </a:t>
            </a:r>
            <a:r>
              <a:rPr lang="en-US" sz="3600" b="1" dirty="0" err="1"/>
              <a:t>التسلسل</a:t>
            </a:r>
            <a:r>
              <a:rPr lang="en-US" sz="3600" b="1" dirty="0"/>
              <a:t> </a:t>
            </a:r>
            <a:r>
              <a:rPr lang="en-US" sz="3600" b="1" dirty="0" err="1"/>
              <a:t>المحدد</a:t>
            </a:r>
            <a:r>
              <a:rPr lang="en-US" sz="3600" b="1" dirty="0"/>
              <a:t> </a:t>
            </a:r>
            <a:r>
              <a:rPr lang="en-US" sz="3600" b="1" dirty="0" err="1"/>
              <a:t>في</a:t>
            </a:r>
            <a:r>
              <a:rPr lang="en-US" sz="3600" b="1" dirty="0"/>
              <a:t> </a:t>
            </a:r>
            <a:r>
              <a:rPr lang="en-US" sz="3600" b="1" dirty="0" err="1"/>
              <a:t>دليل</a:t>
            </a:r>
            <a:r>
              <a:rPr lang="en-US" sz="3600" b="1" dirty="0"/>
              <a:t> </a:t>
            </a:r>
            <a:r>
              <a:rPr lang="en-US" sz="3600" b="1" dirty="0" err="1"/>
              <a:t>النشرة</a:t>
            </a:r>
            <a:r>
              <a:rPr lang="en-US" sz="3600" b="1" dirty="0"/>
              <a:t> </a:t>
            </a:r>
            <a:r>
              <a:rPr lang="en-US" sz="3600" b="1" dirty="0" err="1"/>
              <a:t>بما</a:t>
            </a:r>
            <a:r>
              <a:rPr lang="en-US" sz="3600" b="1" dirty="0"/>
              <a:t> </a:t>
            </a:r>
            <a:r>
              <a:rPr lang="en-US" sz="3600" b="1" dirty="0" err="1"/>
              <a:t>يضمن</a:t>
            </a:r>
            <a:r>
              <a:rPr lang="en-US" sz="3600" b="1" dirty="0"/>
              <a:t> </a:t>
            </a:r>
            <a:r>
              <a:rPr lang="en-US" sz="3600" b="1" dirty="0" err="1"/>
              <a:t>تواتر</a:t>
            </a:r>
            <a:r>
              <a:rPr lang="en-US" sz="3600" b="1" dirty="0"/>
              <a:t> </a:t>
            </a:r>
            <a:r>
              <a:rPr lang="en-US" sz="3600" b="1" dirty="0" err="1"/>
              <a:t>كل</a:t>
            </a:r>
            <a:r>
              <a:rPr lang="en-US" sz="3600" b="1" dirty="0"/>
              <a:t> </a:t>
            </a:r>
            <a:r>
              <a:rPr lang="en-US" sz="3600" b="1" dirty="0" err="1"/>
              <a:t>العناصر</a:t>
            </a:r>
            <a:r>
              <a:rPr lang="en-US" sz="3600" b="1" dirty="0"/>
              <a:t> </a:t>
            </a:r>
            <a:r>
              <a:rPr lang="en-US" sz="3600" b="1" dirty="0" err="1"/>
              <a:t>المكونة</a:t>
            </a:r>
            <a:r>
              <a:rPr lang="en-US" sz="3600" b="1" dirty="0"/>
              <a:t> </a:t>
            </a:r>
            <a:r>
              <a:rPr lang="en-US" sz="3600" b="1" dirty="0" err="1"/>
              <a:t>لتلك</a:t>
            </a:r>
            <a:r>
              <a:rPr lang="en-US" sz="3600" b="1" dirty="0"/>
              <a:t> </a:t>
            </a:r>
            <a:r>
              <a:rPr lang="en-US" sz="3600" b="1" dirty="0" err="1"/>
              <a:t>النشرة</a:t>
            </a:r>
            <a:r>
              <a:rPr lang="en-US" sz="3600" b="1" dirty="0"/>
              <a:t> ،</a:t>
            </a:r>
            <a:r>
              <a:rPr lang="en-US" sz="3600" b="1" dirty="0" err="1"/>
              <a:t>فهو</a:t>
            </a:r>
            <a:r>
              <a:rPr lang="en-US" sz="3600" b="1" dirty="0"/>
              <a:t> </a:t>
            </a:r>
            <a:r>
              <a:rPr lang="en-US" sz="3600" b="1" dirty="0" err="1"/>
              <a:t>الذي</a:t>
            </a:r>
            <a:r>
              <a:rPr lang="en-US" sz="3600" b="1" dirty="0"/>
              <a:t> </a:t>
            </a:r>
            <a:r>
              <a:rPr lang="en-US" sz="3600" b="1" dirty="0" err="1"/>
              <a:t>يحرر</a:t>
            </a:r>
            <a:r>
              <a:rPr lang="en-US" sz="3600" b="1" dirty="0"/>
              <a:t> </a:t>
            </a:r>
            <a:r>
              <a:rPr lang="en-US" sz="3600" b="1" dirty="0" err="1"/>
              <a:t>نصوص</a:t>
            </a:r>
            <a:r>
              <a:rPr lang="en-US" sz="3600" b="1" dirty="0"/>
              <a:t> </a:t>
            </a:r>
            <a:r>
              <a:rPr lang="en-US" sz="3600" b="1" dirty="0" err="1"/>
              <a:t>تقديم</a:t>
            </a:r>
            <a:r>
              <a:rPr lang="en-US" sz="3600" b="1" dirty="0"/>
              <a:t> </a:t>
            </a:r>
            <a:r>
              <a:rPr lang="en-US" sz="3600" b="1" dirty="0" err="1"/>
              <a:t>التقارير</a:t>
            </a:r>
            <a:r>
              <a:rPr lang="en-US" sz="3600" b="1" dirty="0"/>
              <a:t> </a:t>
            </a:r>
            <a:r>
              <a:rPr lang="en-US" sz="3600" b="1" dirty="0" err="1"/>
              <a:t>ويضيف</a:t>
            </a:r>
            <a:r>
              <a:rPr lang="en-US" sz="3600" b="1" dirty="0"/>
              <a:t> </a:t>
            </a:r>
            <a:r>
              <a:rPr lang="en-US" sz="3600" b="1" dirty="0" err="1"/>
              <a:t>معلومات</a:t>
            </a:r>
            <a:r>
              <a:rPr lang="en-US" sz="3600" b="1" dirty="0"/>
              <a:t> </a:t>
            </a:r>
            <a:r>
              <a:rPr lang="en-US" sz="3600" b="1" dirty="0" err="1"/>
              <a:t>أخرى</a:t>
            </a:r>
            <a:r>
              <a:rPr lang="en-US" sz="3600" b="1" dirty="0"/>
              <a:t> </a:t>
            </a:r>
            <a:r>
              <a:rPr lang="en-US" sz="3600" b="1" dirty="0" err="1"/>
              <a:t>في</a:t>
            </a:r>
            <a:r>
              <a:rPr lang="en-US" sz="3600" b="1" dirty="0"/>
              <a:t> </a:t>
            </a:r>
            <a:r>
              <a:rPr lang="en-US" sz="3600" b="1" dirty="0" err="1"/>
              <a:t>تقديمه</a:t>
            </a:r>
            <a:r>
              <a:rPr lang="en-US" sz="3600" b="1" dirty="0"/>
              <a:t> </a:t>
            </a:r>
            <a:r>
              <a:rPr lang="en-US" sz="3600" b="1" dirty="0" err="1"/>
              <a:t>لها</a:t>
            </a:r>
            <a:r>
              <a:rPr lang="en-US" sz="3600" b="1" dirty="0"/>
              <a:t> ، </a:t>
            </a:r>
            <a:r>
              <a:rPr lang="en-US" sz="3600" b="1" dirty="0" err="1"/>
              <a:t>وهو</a:t>
            </a:r>
            <a:r>
              <a:rPr lang="en-US" sz="3600" b="1" dirty="0"/>
              <a:t> </a:t>
            </a:r>
            <a:r>
              <a:rPr lang="en-US" sz="3600" b="1" dirty="0" err="1"/>
              <a:t>الذي</a:t>
            </a:r>
            <a:r>
              <a:rPr lang="en-US" sz="3600" b="1" dirty="0"/>
              <a:t> </a:t>
            </a:r>
            <a:r>
              <a:rPr lang="en-US" sz="3600" b="1" dirty="0" err="1"/>
              <a:t>يقدم</a:t>
            </a:r>
            <a:r>
              <a:rPr lang="en-US" sz="3600" b="1" dirty="0"/>
              <a:t> </a:t>
            </a:r>
            <a:r>
              <a:rPr lang="en-US" sz="3600" b="1" dirty="0" err="1"/>
              <a:t>ويختم</a:t>
            </a:r>
            <a:r>
              <a:rPr lang="en-US" sz="3600" b="1" dirty="0"/>
              <a:t> </a:t>
            </a:r>
            <a:r>
              <a:rPr lang="en-US" sz="3600" b="1" dirty="0" err="1"/>
              <a:t>كامل</a:t>
            </a:r>
            <a:r>
              <a:rPr lang="en-US" sz="3600" b="1" dirty="0"/>
              <a:t> </a:t>
            </a:r>
            <a:r>
              <a:rPr lang="en-US" sz="3600" b="1" dirty="0" err="1"/>
              <a:t>البرنامج</a:t>
            </a:r>
            <a:r>
              <a:rPr lang="en-US" sz="3600" b="1" dirty="0"/>
              <a:t> ، </a:t>
            </a:r>
            <a:r>
              <a:rPr lang="en-US" sz="3600" b="1" dirty="0" err="1"/>
              <a:t>بطريقة</a:t>
            </a:r>
            <a:r>
              <a:rPr lang="en-US" sz="3600" b="1" dirty="0"/>
              <a:t> </a:t>
            </a:r>
            <a:r>
              <a:rPr lang="en-US" sz="3600" b="1" dirty="0" err="1"/>
              <a:t>قراءته</a:t>
            </a:r>
            <a:r>
              <a:rPr lang="en-US" sz="3600" b="1" dirty="0"/>
              <a:t> </a:t>
            </a:r>
            <a:r>
              <a:rPr lang="en-US" sz="3600" b="1" dirty="0" err="1"/>
              <a:t>للأخبار</a:t>
            </a:r>
            <a:r>
              <a:rPr lang="en-US" sz="3600" b="1" dirty="0"/>
              <a:t> </a:t>
            </a:r>
            <a:r>
              <a:rPr lang="en-US" sz="3600" b="1" dirty="0" err="1"/>
              <a:t>وحركاته</a:t>
            </a:r>
            <a:r>
              <a:rPr lang="en-US" sz="3600" b="1" dirty="0"/>
              <a:t> </a:t>
            </a:r>
            <a:r>
              <a:rPr lang="en-US" sz="3600" b="1" dirty="0" err="1"/>
              <a:t>فانه</a:t>
            </a:r>
            <a:r>
              <a:rPr lang="en-US" sz="3600" b="1" dirty="0"/>
              <a:t> </a:t>
            </a:r>
            <a:r>
              <a:rPr lang="en-US" sz="3600" b="1" dirty="0" err="1"/>
              <a:t>بإمكان</a:t>
            </a:r>
            <a:r>
              <a:rPr lang="en-US" sz="3600" b="1" dirty="0"/>
              <a:t> </a:t>
            </a:r>
            <a:r>
              <a:rPr lang="en-US" sz="3600" b="1" dirty="0" err="1"/>
              <a:t>المقدم</a:t>
            </a:r>
            <a:r>
              <a:rPr lang="en-US" sz="3600" b="1" dirty="0"/>
              <a:t> </a:t>
            </a:r>
            <a:r>
              <a:rPr lang="en-US" sz="3600" b="1" dirty="0" err="1"/>
              <a:t>إما</a:t>
            </a:r>
            <a:r>
              <a:rPr lang="en-US" sz="3600" b="1" dirty="0"/>
              <a:t> </a:t>
            </a:r>
            <a:r>
              <a:rPr lang="en-US" sz="3600" b="1" dirty="0" err="1"/>
              <a:t>أن</a:t>
            </a:r>
            <a:r>
              <a:rPr lang="en-US" sz="3600" b="1" dirty="0"/>
              <a:t> </a:t>
            </a:r>
            <a:r>
              <a:rPr lang="en-US" sz="3600" b="1" dirty="0" err="1"/>
              <a:t>يهول</a:t>
            </a:r>
            <a:r>
              <a:rPr lang="en-US" sz="3600" b="1" dirty="0"/>
              <a:t> </a:t>
            </a:r>
            <a:r>
              <a:rPr lang="en-US" sz="3600" b="1" dirty="0" err="1"/>
              <a:t>الأخبار</a:t>
            </a:r>
            <a:r>
              <a:rPr lang="en-US" sz="3600" b="1" dirty="0"/>
              <a:t> </a:t>
            </a:r>
            <a:r>
              <a:rPr lang="en-US" sz="3600" b="1" dirty="0" err="1"/>
              <a:t>أوان</a:t>
            </a:r>
            <a:r>
              <a:rPr lang="en-US" sz="3600" b="1" dirty="0"/>
              <a:t> </a:t>
            </a:r>
            <a:r>
              <a:rPr lang="en-US" sz="3600" b="1" dirty="0" err="1"/>
              <a:t>يدخل</a:t>
            </a:r>
            <a:r>
              <a:rPr lang="en-US" sz="3600" b="1" dirty="0"/>
              <a:t> </a:t>
            </a:r>
            <a:r>
              <a:rPr lang="en-US" sz="3600" b="1" dirty="0" err="1"/>
              <a:t>ديناميكية</a:t>
            </a:r>
            <a:r>
              <a:rPr lang="en-US" sz="3600" b="1" dirty="0"/>
              <a:t> </a:t>
            </a:r>
            <a:r>
              <a:rPr lang="en-US" sz="3600" b="1" dirty="0" err="1"/>
              <a:t>على</a:t>
            </a:r>
            <a:r>
              <a:rPr lang="en-US" sz="3600" b="1" dirty="0"/>
              <a:t> </a:t>
            </a:r>
            <a:r>
              <a:rPr lang="en-US" sz="3600" b="1" dirty="0" err="1"/>
              <a:t>النشرة</a:t>
            </a:r>
            <a:r>
              <a:rPr lang="en-US" sz="3600" b="1" dirty="0"/>
              <a:t> </a:t>
            </a:r>
            <a:r>
              <a:rPr lang="en-US" sz="3600" b="1" dirty="0" err="1"/>
              <a:t>فتكون</a:t>
            </a:r>
            <a:r>
              <a:rPr lang="en-US" sz="3600" b="1" dirty="0"/>
              <a:t> </a:t>
            </a:r>
            <a:r>
              <a:rPr lang="en-US" sz="3600" b="1" dirty="0" err="1"/>
              <a:t>سلسة</a:t>
            </a:r>
            <a:r>
              <a:rPr lang="en-US" sz="3600" b="1" dirty="0"/>
              <a:t> </a:t>
            </a:r>
            <a:r>
              <a:rPr lang="en-US" sz="3600" b="1" dirty="0" err="1"/>
              <a:t>وطريفة</a:t>
            </a:r>
            <a:r>
              <a:rPr lang="en-US" sz="3600" b="1" dirty="0"/>
              <a:t> ، </a:t>
            </a:r>
            <a:r>
              <a:rPr lang="en-US" sz="3600" b="1" dirty="0" err="1"/>
              <a:t>يقوم</a:t>
            </a:r>
            <a:r>
              <a:rPr lang="en-US" sz="3600" b="1" dirty="0"/>
              <a:t> </a:t>
            </a:r>
            <a:r>
              <a:rPr lang="en-US" sz="3600" b="1" dirty="0" err="1"/>
              <a:t>المذيع</a:t>
            </a:r>
            <a:r>
              <a:rPr lang="en-US" sz="3600" b="1" dirty="0"/>
              <a:t> </a:t>
            </a:r>
            <a:r>
              <a:rPr lang="en-US" sz="3600" b="1" dirty="0" err="1"/>
              <a:t>مقدم</a:t>
            </a:r>
            <a:r>
              <a:rPr lang="en-US" sz="3600" b="1" dirty="0"/>
              <a:t> </a:t>
            </a:r>
            <a:r>
              <a:rPr lang="en-US" sz="3600" b="1" dirty="0" err="1"/>
              <a:t>الأخبار</a:t>
            </a:r>
            <a:r>
              <a:rPr lang="en-US" sz="3600" b="1" dirty="0"/>
              <a:t> </a:t>
            </a:r>
            <a:r>
              <a:rPr lang="en-US" sz="3600" b="1" dirty="0" err="1"/>
              <a:t>باستقبال</a:t>
            </a:r>
            <a:r>
              <a:rPr lang="en-US" sz="3600" b="1" dirty="0"/>
              <a:t> </a:t>
            </a:r>
            <a:r>
              <a:rPr lang="en-US" sz="3600" b="1" dirty="0" err="1"/>
              <a:t>ضيوف</a:t>
            </a:r>
            <a:r>
              <a:rPr lang="en-US" sz="3600" b="1" dirty="0"/>
              <a:t> </a:t>
            </a:r>
            <a:r>
              <a:rPr lang="en-US" sz="3600" b="1" dirty="0" err="1"/>
              <a:t>بالأستوديو</a:t>
            </a:r>
            <a:r>
              <a:rPr lang="en-US" sz="3600" b="1" dirty="0"/>
              <a:t> ، </a:t>
            </a:r>
            <a:r>
              <a:rPr lang="en-US" sz="3600" b="1" dirty="0" err="1"/>
              <a:t>ويكون</a:t>
            </a:r>
            <a:r>
              <a:rPr lang="en-US" sz="3600" b="1" dirty="0"/>
              <a:t> </a:t>
            </a:r>
            <a:r>
              <a:rPr lang="en-US" sz="3600" b="1" dirty="0" err="1"/>
              <a:t>تواجدهم</a:t>
            </a:r>
            <a:r>
              <a:rPr lang="en-US" sz="3600" b="1" dirty="0"/>
              <a:t> </a:t>
            </a:r>
            <a:r>
              <a:rPr lang="en-US" sz="3600" b="1" dirty="0" err="1"/>
              <a:t>إما</a:t>
            </a:r>
            <a:r>
              <a:rPr lang="en-US" sz="3600" b="1" dirty="0"/>
              <a:t> </a:t>
            </a:r>
            <a:r>
              <a:rPr lang="en-US" sz="3600" b="1" dirty="0" err="1"/>
              <a:t>في</a:t>
            </a:r>
            <a:r>
              <a:rPr lang="en-US" sz="3600" b="1" dirty="0"/>
              <a:t> </a:t>
            </a:r>
            <a:r>
              <a:rPr lang="en-US" sz="3600" b="1" dirty="0" err="1"/>
              <a:t>صلب</a:t>
            </a:r>
            <a:r>
              <a:rPr lang="en-US" sz="3600" b="1" dirty="0"/>
              <a:t> </a:t>
            </a:r>
            <a:r>
              <a:rPr lang="en-US" sz="3600" b="1" dirty="0" err="1"/>
              <a:t>النشرة</a:t>
            </a:r>
            <a:r>
              <a:rPr lang="en-US" sz="3600" b="1" dirty="0"/>
              <a:t> </a:t>
            </a:r>
            <a:r>
              <a:rPr lang="en-US" sz="3600" b="1" dirty="0" err="1"/>
              <a:t>أو</a:t>
            </a:r>
            <a:r>
              <a:rPr lang="en-US" sz="3600" b="1" dirty="0"/>
              <a:t> </a:t>
            </a:r>
            <a:r>
              <a:rPr lang="en-US" sz="3600" b="1" dirty="0" err="1"/>
              <a:t>خارجها</a:t>
            </a:r>
            <a:r>
              <a:rPr lang="en-US" sz="3600" b="1" dirty="0"/>
              <a:t> </a:t>
            </a:r>
            <a:r>
              <a:rPr lang="en-US" sz="3600" b="1" dirty="0" err="1"/>
              <a:t>في</a:t>
            </a:r>
            <a:r>
              <a:rPr lang="en-US" sz="3600" b="1" dirty="0"/>
              <a:t> </a:t>
            </a:r>
            <a:r>
              <a:rPr lang="en-US" sz="3600" b="1" dirty="0" err="1"/>
              <a:t>إطار</a:t>
            </a:r>
            <a:r>
              <a:rPr lang="en-US" sz="3600" b="1" dirty="0"/>
              <a:t> </a:t>
            </a:r>
            <a:r>
              <a:rPr lang="en-US" sz="3600" b="1" dirty="0" err="1"/>
              <a:t>صفحة</a:t>
            </a:r>
            <a:r>
              <a:rPr lang="en-US" sz="3600" b="1" dirty="0"/>
              <a:t> </a:t>
            </a:r>
            <a:r>
              <a:rPr lang="en-US" sz="3600" b="1" dirty="0" err="1"/>
              <a:t>مصورة</a:t>
            </a:r>
            <a:r>
              <a:rPr lang="en-US" sz="3600" b="1" dirty="0"/>
              <a:t> </a:t>
            </a:r>
            <a:r>
              <a:rPr lang="en-US" sz="3600" b="1" dirty="0" err="1"/>
              <a:t>خاصة</a:t>
            </a:r>
            <a:r>
              <a:rPr lang="en-US" sz="3600" b="1" dirty="0"/>
              <a:t> .</a:t>
            </a:r>
          </a:p>
        </p:txBody>
      </p:sp>
    </p:spTree>
    <p:extLst>
      <p:ext uri="{BB962C8B-B14F-4D97-AF65-F5344CB8AC3E}">
        <p14:creationId xmlns:p14="http://schemas.microsoft.com/office/powerpoint/2010/main" val="1556302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763000" cy="6324600"/>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en-US" sz="3600" b="1" dirty="0" err="1"/>
              <a:t>مخرج</a:t>
            </a:r>
            <a:r>
              <a:rPr lang="en-US" sz="3600" b="1" dirty="0"/>
              <a:t> </a:t>
            </a:r>
            <a:r>
              <a:rPr lang="en-US" sz="3600" b="1" dirty="0" err="1"/>
              <a:t>النشرة</a:t>
            </a:r>
            <a:r>
              <a:rPr lang="en-US" sz="3600" b="1" dirty="0"/>
              <a:t> : </a:t>
            </a:r>
            <a:r>
              <a:rPr lang="en-US" sz="3600" dirty="0" err="1"/>
              <a:t>يؤمن</a:t>
            </a:r>
            <a:r>
              <a:rPr lang="en-US" sz="3600" dirty="0"/>
              <a:t> </a:t>
            </a:r>
            <a:r>
              <a:rPr lang="en-US" sz="3600" dirty="0" err="1"/>
              <a:t>بث</a:t>
            </a:r>
            <a:r>
              <a:rPr lang="en-US" sz="3600" dirty="0"/>
              <a:t> </a:t>
            </a:r>
            <a:r>
              <a:rPr lang="en-US" sz="3600" dirty="0" err="1"/>
              <a:t>النشرة</a:t>
            </a:r>
            <a:r>
              <a:rPr lang="en-US" sz="3600" dirty="0"/>
              <a:t> </a:t>
            </a:r>
            <a:r>
              <a:rPr lang="en-US" sz="3600" dirty="0" err="1"/>
              <a:t>ويتابع</a:t>
            </a:r>
            <a:r>
              <a:rPr lang="en-US" sz="3600" dirty="0"/>
              <a:t>  </a:t>
            </a:r>
            <a:r>
              <a:rPr lang="en-US" sz="3600" dirty="0" err="1"/>
              <a:t>الدليل</a:t>
            </a:r>
            <a:r>
              <a:rPr lang="en-US" sz="3600" dirty="0"/>
              <a:t>  </a:t>
            </a:r>
            <a:r>
              <a:rPr lang="en-US" sz="3600" dirty="0" err="1"/>
              <a:t>ويضمن</a:t>
            </a:r>
            <a:r>
              <a:rPr lang="en-US" sz="3600" dirty="0"/>
              <a:t> </a:t>
            </a:r>
            <a:r>
              <a:rPr lang="en-US" sz="3600" dirty="0" err="1"/>
              <a:t>العودة</a:t>
            </a:r>
            <a:r>
              <a:rPr lang="en-US" sz="3600" dirty="0"/>
              <a:t> </a:t>
            </a:r>
            <a:r>
              <a:rPr lang="en-US" sz="3600" dirty="0" err="1"/>
              <a:t>إلى</a:t>
            </a:r>
            <a:r>
              <a:rPr lang="en-US" sz="3600" dirty="0"/>
              <a:t> </a:t>
            </a:r>
            <a:r>
              <a:rPr lang="en-US" sz="3600" dirty="0" err="1"/>
              <a:t>الأستوديو</a:t>
            </a:r>
            <a:r>
              <a:rPr lang="en-US" sz="3600" dirty="0"/>
              <a:t> </a:t>
            </a:r>
            <a:r>
              <a:rPr lang="en-US" sz="3600" dirty="0" err="1"/>
              <a:t>عند</a:t>
            </a:r>
            <a:r>
              <a:rPr lang="en-US" sz="3600" dirty="0"/>
              <a:t> </a:t>
            </a:r>
            <a:r>
              <a:rPr lang="en-US" sz="3600" dirty="0" err="1"/>
              <a:t>نهاية</a:t>
            </a:r>
            <a:r>
              <a:rPr lang="en-US" sz="3600" dirty="0"/>
              <a:t> </a:t>
            </a:r>
            <a:r>
              <a:rPr lang="en-US" sz="3600" dirty="0" err="1"/>
              <a:t>كل</a:t>
            </a:r>
            <a:r>
              <a:rPr lang="en-US" sz="3600" dirty="0"/>
              <a:t> </a:t>
            </a:r>
            <a:r>
              <a:rPr lang="en-US" sz="3600" dirty="0" err="1"/>
              <a:t>تقرير</a:t>
            </a:r>
            <a:r>
              <a:rPr lang="en-US" sz="3600" dirty="0"/>
              <a:t>، </a:t>
            </a:r>
            <a:r>
              <a:rPr lang="en-US" sz="3600" dirty="0" err="1"/>
              <a:t>كما</a:t>
            </a:r>
            <a:r>
              <a:rPr lang="en-US" sz="3600" dirty="0"/>
              <a:t>  </a:t>
            </a:r>
            <a:r>
              <a:rPr lang="en-US" sz="3600" dirty="0" err="1"/>
              <a:t>يضمن</a:t>
            </a:r>
            <a:r>
              <a:rPr lang="en-US" sz="3600" dirty="0"/>
              <a:t> </a:t>
            </a:r>
            <a:r>
              <a:rPr lang="en-US" sz="3600" dirty="0" err="1"/>
              <a:t>الانتقال</a:t>
            </a:r>
            <a:r>
              <a:rPr lang="en-US" sz="3600" dirty="0"/>
              <a:t> </a:t>
            </a:r>
            <a:r>
              <a:rPr lang="en-US" sz="3600" dirty="0" err="1"/>
              <a:t>من</a:t>
            </a:r>
            <a:r>
              <a:rPr lang="en-US" sz="3600" dirty="0"/>
              <a:t> </a:t>
            </a:r>
            <a:r>
              <a:rPr lang="en-US" sz="3600" dirty="0" err="1"/>
              <a:t>زاوية</a:t>
            </a:r>
            <a:r>
              <a:rPr lang="en-US" sz="3600" dirty="0"/>
              <a:t> </a:t>
            </a:r>
            <a:r>
              <a:rPr lang="en-US" sz="3600" dirty="0" err="1"/>
              <a:t>كاميرا</a:t>
            </a:r>
            <a:r>
              <a:rPr lang="en-US" sz="3600" dirty="0"/>
              <a:t> </a:t>
            </a:r>
            <a:r>
              <a:rPr lang="en-US" sz="3600" dirty="0" err="1"/>
              <a:t>إلى</a:t>
            </a:r>
            <a:r>
              <a:rPr lang="en-US" sz="3600" dirty="0"/>
              <a:t> </a:t>
            </a:r>
            <a:r>
              <a:rPr lang="en-US" sz="3600" dirty="0" err="1"/>
              <a:t>أخرى</a:t>
            </a:r>
            <a:r>
              <a:rPr lang="en-US" sz="3600" dirty="0"/>
              <a:t> و </a:t>
            </a:r>
            <a:r>
              <a:rPr lang="en-US" sz="3600" dirty="0" err="1"/>
              <a:t>يقوم</a:t>
            </a:r>
            <a:r>
              <a:rPr lang="en-US" sz="3600" dirty="0"/>
              <a:t> </a:t>
            </a:r>
            <a:r>
              <a:rPr lang="en-US" sz="3600" dirty="0" err="1"/>
              <a:t>بإرسال</a:t>
            </a:r>
            <a:r>
              <a:rPr lang="en-US" sz="3600" dirty="0"/>
              <a:t> </a:t>
            </a:r>
            <a:r>
              <a:rPr lang="en-US" sz="3600" dirty="0" err="1"/>
              <a:t>التقارير</a:t>
            </a:r>
            <a:r>
              <a:rPr lang="en-US" sz="3600" dirty="0"/>
              <a:t> </a:t>
            </a:r>
            <a:r>
              <a:rPr lang="en-US" sz="3600" dirty="0" err="1"/>
              <a:t>للبث</a:t>
            </a:r>
            <a:r>
              <a:rPr lang="en-US" sz="3600" dirty="0"/>
              <a:t> </a:t>
            </a:r>
            <a:r>
              <a:rPr lang="en-US" sz="3600" dirty="0" err="1"/>
              <a:t>على</a:t>
            </a:r>
            <a:r>
              <a:rPr lang="en-US" sz="3600" dirty="0"/>
              <a:t> </a:t>
            </a:r>
            <a:r>
              <a:rPr lang="en-US" sz="3600" dirty="0" err="1"/>
              <a:t>الهواء</a:t>
            </a:r>
            <a:r>
              <a:rPr lang="en-US" sz="3600" dirty="0"/>
              <a:t>.</a:t>
            </a:r>
          </a:p>
          <a:p>
            <a:pPr algn="r" rtl="1"/>
            <a:r>
              <a:rPr lang="en-US" sz="3600" b="1" dirty="0" err="1"/>
              <a:t>مهندس</a:t>
            </a:r>
            <a:r>
              <a:rPr lang="en-US" sz="3600" b="1" dirty="0"/>
              <a:t> </a:t>
            </a:r>
            <a:r>
              <a:rPr lang="en-US" sz="3600" b="1" dirty="0" err="1"/>
              <a:t>الصوت</a:t>
            </a:r>
            <a:r>
              <a:rPr lang="en-US" sz="3600" b="1" dirty="0"/>
              <a:t> : </a:t>
            </a:r>
            <a:r>
              <a:rPr lang="en-US" sz="3600" dirty="0" err="1"/>
              <a:t>يؤمن</a:t>
            </a:r>
            <a:r>
              <a:rPr lang="en-US" sz="3600" dirty="0"/>
              <a:t> </a:t>
            </a:r>
            <a:r>
              <a:rPr lang="en-US" sz="3600" dirty="0" err="1"/>
              <a:t>بث</a:t>
            </a:r>
            <a:r>
              <a:rPr lang="en-US" sz="3600" dirty="0"/>
              <a:t> </a:t>
            </a:r>
            <a:r>
              <a:rPr lang="en-US" sz="3600" dirty="0" err="1"/>
              <a:t>الصوت</a:t>
            </a:r>
            <a:r>
              <a:rPr lang="en-US" sz="3600" dirty="0"/>
              <a:t> </a:t>
            </a:r>
            <a:r>
              <a:rPr lang="en-US" sz="3600" dirty="0" err="1"/>
              <a:t>في</a:t>
            </a:r>
            <a:r>
              <a:rPr lang="en-US" sz="3600" dirty="0"/>
              <a:t> </a:t>
            </a:r>
            <a:r>
              <a:rPr lang="en-US" sz="3600" dirty="0" err="1"/>
              <a:t>أحسن</a:t>
            </a:r>
            <a:r>
              <a:rPr lang="en-US" sz="3600" dirty="0"/>
              <a:t> </a:t>
            </a:r>
            <a:r>
              <a:rPr lang="en-US" sz="3600" dirty="0" err="1"/>
              <a:t>الظروف</a:t>
            </a:r>
            <a:r>
              <a:rPr lang="en-US" sz="3600" dirty="0"/>
              <a:t>  </a:t>
            </a:r>
            <a:r>
              <a:rPr lang="en-US" sz="3600" dirty="0" err="1"/>
              <a:t>بالنسبة</a:t>
            </a:r>
            <a:r>
              <a:rPr lang="en-US" sz="3600" dirty="0"/>
              <a:t> </a:t>
            </a:r>
            <a:r>
              <a:rPr lang="en-US" sz="3600" dirty="0" err="1"/>
              <a:t>للتقارير</a:t>
            </a:r>
            <a:r>
              <a:rPr lang="en-US" sz="3600" dirty="0"/>
              <a:t> </a:t>
            </a:r>
            <a:r>
              <a:rPr lang="en-US" sz="3600" dirty="0" err="1"/>
              <a:t>أو</a:t>
            </a:r>
            <a:r>
              <a:rPr lang="en-US" sz="3600" dirty="0"/>
              <a:t> </a:t>
            </a:r>
            <a:r>
              <a:rPr lang="en-US" sz="3600" dirty="0" err="1"/>
              <a:t>الاستوديو</a:t>
            </a:r>
            <a:r>
              <a:rPr lang="en-US" sz="3600" dirty="0"/>
              <a:t> </a:t>
            </a:r>
            <a:r>
              <a:rPr lang="en-US" sz="3600" dirty="0" err="1"/>
              <a:t>أو</a:t>
            </a:r>
            <a:r>
              <a:rPr lang="en-US" sz="3600" dirty="0"/>
              <a:t> </a:t>
            </a:r>
            <a:r>
              <a:rPr lang="en-US" sz="3600" dirty="0" err="1"/>
              <a:t>البث</a:t>
            </a:r>
            <a:r>
              <a:rPr lang="en-US" sz="3600" dirty="0"/>
              <a:t> </a:t>
            </a:r>
            <a:r>
              <a:rPr lang="en-US" sz="3600" dirty="0" err="1"/>
              <a:t>المباشر</a:t>
            </a:r>
            <a:r>
              <a:rPr lang="en-US" sz="3600" dirty="0"/>
              <a:t> .</a:t>
            </a:r>
          </a:p>
          <a:p>
            <a:pPr algn="r" rtl="1"/>
            <a:r>
              <a:rPr lang="en-US" sz="3600" b="1" dirty="0" err="1"/>
              <a:t>تقني</a:t>
            </a:r>
            <a:r>
              <a:rPr lang="en-US" sz="3600" b="1" dirty="0"/>
              <a:t> </a:t>
            </a:r>
            <a:r>
              <a:rPr lang="en-US" sz="3600" b="1" dirty="0" err="1"/>
              <a:t>المؤثرات</a:t>
            </a:r>
            <a:r>
              <a:rPr lang="en-US" sz="3600" b="1" dirty="0"/>
              <a:t>: </a:t>
            </a:r>
            <a:r>
              <a:rPr lang="en-US" sz="3600" dirty="0" err="1"/>
              <a:t>ينتج</a:t>
            </a:r>
            <a:r>
              <a:rPr lang="en-US" sz="3600" dirty="0"/>
              <a:t> </a:t>
            </a:r>
            <a:r>
              <a:rPr lang="en-US" sz="3600" dirty="0" err="1"/>
              <a:t>مؤثرات</a:t>
            </a:r>
            <a:r>
              <a:rPr lang="en-US" sz="3600" dirty="0"/>
              <a:t> </a:t>
            </a:r>
            <a:r>
              <a:rPr lang="en-US" sz="3600" dirty="0" err="1"/>
              <a:t>الفيديو</a:t>
            </a:r>
            <a:r>
              <a:rPr lang="en-US" sz="3600" dirty="0"/>
              <a:t>  </a:t>
            </a:r>
            <a:r>
              <a:rPr lang="en-US" sz="3600" dirty="0" err="1"/>
              <a:t>كتقسيم</a:t>
            </a:r>
            <a:r>
              <a:rPr lang="en-US" sz="3600" dirty="0"/>
              <a:t> </a:t>
            </a:r>
            <a:r>
              <a:rPr lang="en-US" sz="3600" dirty="0" err="1"/>
              <a:t>الشاشة</a:t>
            </a:r>
            <a:r>
              <a:rPr lang="en-US" sz="3600" dirty="0"/>
              <a:t> </a:t>
            </a:r>
            <a:r>
              <a:rPr lang="en-US" sz="3600" dirty="0" err="1"/>
              <a:t>إلى</a:t>
            </a:r>
            <a:r>
              <a:rPr lang="en-US" sz="3600" dirty="0"/>
              <a:t> </a:t>
            </a:r>
            <a:r>
              <a:rPr lang="en-US" sz="3600" dirty="0" err="1"/>
              <a:t>أجزاء</a:t>
            </a:r>
            <a:r>
              <a:rPr lang="en-US" sz="3600" dirty="0"/>
              <a:t> </a:t>
            </a:r>
            <a:r>
              <a:rPr lang="en-US" sz="3600" dirty="0" err="1"/>
              <a:t>ويعمل</a:t>
            </a:r>
            <a:r>
              <a:rPr lang="en-US" sz="3600" dirty="0"/>
              <a:t> </a:t>
            </a:r>
            <a:r>
              <a:rPr lang="en-US" sz="3600" dirty="0" err="1"/>
              <a:t>بالتنسيق</a:t>
            </a:r>
            <a:r>
              <a:rPr lang="en-US" sz="3600" dirty="0"/>
              <a:t> </a:t>
            </a:r>
            <a:r>
              <a:rPr lang="en-US" sz="3600" dirty="0" err="1"/>
              <a:t>مع</a:t>
            </a:r>
            <a:r>
              <a:rPr lang="en-US" sz="3600" dirty="0"/>
              <a:t> </a:t>
            </a:r>
            <a:r>
              <a:rPr lang="en-US" sz="3600" dirty="0" err="1"/>
              <a:t>تقني</a:t>
            </a:r>
            <a:r>
              <a:rPr lang="en-US" sz="3600" dirty="0"/>
              <a:t> </a:t>
            </a:r>
            <a:r>
              <a:rPr lang="en-US" sz="3600" dirty="0" err="1"/>
              <a:t>أو</a:t>
            </a:r>
            <a:r>
              <a:rPr lang="en-US" sz="3600" dirty="0"/>
              <a:t> </a:t>
            </a:r>
            <a:r>
              <a:rPr lang="en-US" sz="3600" dirty="0" err="1"/>
              <a:t>مهندس</a:t>
            </a:r>
            <a:r>
              <a:rPr lang="en-US" sz="3600" dirty="0"/>
              <a:t> </a:t>
            </a:r>
            <a:r>
              <a:rPr lang="en-US" sz="3600" dirty="0" err="1"/>
              <a:t>الصوت</a:t>
            </a:r>
            <a:r>
              <a:rPr lang="en-US" sz="3600" dirty="0"/>
              <a:t> </a:t>
            </a:r>
            <a:r>
              <a:rPr lang="en-US" sz="3600" dirty="0" err="1"/>
              <a:t>ويقوم</a:t>
            </a:r>
            <a:r>
              <a:rPr lang="en-US" sz="3600" dirty="0"/>
              <a:t> </a:t>
            </a:r>
            <a:r>
              <a:rPr lang="en-US" sz="3600" dirty="0" err="1"/>
              <a:t>ببث</a:t>
            </a:r>
            <a:r>
              <a:rPr lang="en-US" sz="3600" dirty="0"/>
              <a:t> </a:t>
            </a:r>
            <a:r>
              <a:rPr lang="en-US" sz="3600" dirty="0" err="1"/>
              <a:t>البيانات</a:t>
            </a:r>
            <a:r>
              <a:rPr lang="en-US" sz="3600" dirty="0"/>
              <a:t> </a:t>
            </a:r>
            <a:r>
              <a:rPr lang="en-US" sz="3600" dirty="0" err="1"/>
              <a:t>المصورة</a:t>
            </a:r>
            <a:r>
              <a:rPr lang="en-US" sz="3600" dirty="0"/>
              <a:t> </a:t>
            </a:r>
          </a:p>
        </p:txBody>
      </p:sp>
    </p:spTree>
    <p:extLst>
      <p:ext uri="{BB962C8B-B14F-4D97-AF65-F5344CB8AC3E}">
        <p14:creationId xmlns:p14="http://schemas.microsoft.com/office/powerpoint/2010/main" val="75662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rtl="1"/>
            <a:r>
              <a:rPr lang="ar-EG" b="1" dirty="0"/>
              <a:t>إنتاج التقرير الإخباري </a:t>
            </a:r>
            <a:endParaRPr lang="en-US" b="1" dirty="0"/>
          </a:p>
        </p:txBody>
      </p:sp>
      <p:sp>
        <p:nvSpPr>
          <p:cNvPr id="3" name="عنصر نائب للمحتوى 2"/>
          <p:cNvSpPr>
            <a:spLocks noGrp="1"/>
          </p:cNvSpPr>
          <p:nvPr>
            <p:ph idx="1"/>
          </p:nvPr>
        </p:nvSpPr>
        <p:spPr>
          <a:xfrm>
            <a:off x="152400" y="16002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ar-EG" sz="3600" b="1" dirty="0"/>
              <a:t>ينقل التقرير الإخباري الحدث مباشرة علي الهواء ولا يحتاج إلي نص إذاعي مكتوب يقرأ من الاستديو وإنما يحتاج الي مقدم ماهر يستطيع أن ينقل الحدث ونبض الشارع وصورة صوتية عن مختلف جوانب الحدث الي مستمعي الراديو وصورة حية من موقع الحدث الي مشاهدي التليفزيون .</a:t>
            </a:r>
            <a:endParaRPr lang="en-US" sz="3600" b="1" dirty="0"/>
          </a:p>
          <a:p>
            <a:pPr algn="r" rtl="1"/>
            <a:r>
              <a:rPr lang="ar-EG" sz="3600" b="1" dirty="0"/>
              <a:t>وينتقل المذيع الي موقع الحدث مصطحبا معه الكاميرا والميكروفون ويقوم بجولة في المكان لتغطية كل الجوانب المتعلقة </a:t>
            </a:r>
            <a:endParaRPr lang="en-US" sz="3600" b="1" dirty="0"/>
          </a:p>
        </p:txBody>
      </p:sp>
    </p:spTree>
    <p:extLst>
      <p:ext uri="{BB962C8B-B14F-4D97-AF65-F5344CB8AC3E}">
        <p14:creationId xmlns:p14="http://schemas.microsoft.com/office/powerpoint/2010/main" val="3405396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EG" b="1" dirty="0"/>
              <a:t>شروط التقرير الإخباري </a:t>
            </a:r>
            <a:endParaRPr lang="en-US" dirty="0"/>
          </a:p>
        </p:txBody>
      </p:sp>
      <p:sp>
        <p:nvSpPr>
          <p:cNvPr id="3" name="عنصر نائب للمحتوى 2"/>
          <p:cNvSpPr>
            <a:spLocks noGrp="1"/>
          </p:cNvSpPr>
          <p:nvPr>
            <p:ph idx="1"/>
          </p:nvPr>
        </p:nvSpPr>
        <p:spPr>
          <a:xfrm>
            <a:off x="152400" y="1600200"/>
            <a:ext cx="8763000" cy="5105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EG" sz="3600" b="1" dirty="0"/>
              <a:t>أ – أن يكون التقرير واضحا وشاملا ومفسرا للخبر والحدث </a:t>
            </a:r>
            <a:endParaRPr lang="en-US" sz="3600" b="1" dirty="0"/>
          </a:p>
          <a:p>
            <a:pPr marL="0" indent="0" algn="r" rtl="1">
              <a:buNone/>
            </a:pPr>
            <a:r>
              <a:rPr lang="ar-EG" sz="3600" b="1" dirty="0"/>
              <a:t>ب – أن تتميز كلمات التقرير بالقوة والإثارة وجذب الانتباه والتشويق. </a:t>
            </a:r>
            <a:endParaRPr lang="en-US" sz="3600" b="1" dirty="0"/>
          </a:p>
          <a:p>
            <a:pPr marL="0" indent="0" algn="r" rtl="1">
              <a:buNone/>
            </a:pPr>
            <a:r>
              <a:rPr lang="ar-EG" sz="3600" b="1" dirty="0"/>
              <a:t>ج – أن يراعي التقرير عنصر الوقت حيث لا يجب أن تتجاوز مدته في الراديو عن دقيقتين وفي التليفزيون عن خمس دقائق .</a:t>
            </a:r>
            <a:endParaRPr lang="en-US" sz="3600" b="1" dirty="0"/>
          </a:p>
          <a:p>
            <a:pPr marL="0" indent="0" algn="r" rtl="1">
              <a:buNone/>
            </a:pPr>
            <a:r>
              <a:rPr lang="ar-EG" sz="3600" b="1" dirty="0"/>
              <a:t>د – أن يغطي التقرير الجوانب المختلفة للحدث وأن يهتم بالأرقام والإحصائيات </a:t>
            </a:r>
            <a:endParaRPr lang="en-US" sz="3600" b="1" dirty="0"/>
          </a:p>
        </p:txBody>
      </p:sp>
    </p:spTree>
    <p:extLst>
      <p:ext uri="{BB962C8B-B14F-4D97-AF65-F5344CB8AC3E}">
        <p14:creationId xmlns:p14="http://schemas.microsoft.com/office/powerpoint/2010/main" val="1122513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a:bodyPr>
          <a:lstStyle/>
          <a:p>
            <a:pPr rtl="1"/>
            <a:r>
              <a:rPr lang="ar-EG" sz="4800" b="1" dirty="0"/>
              <a:t>التقرير الإخباري الفوري </a:t>
            </a:r>
            <a:endParaRPr lang="en-US" sz="4800" dirty="0"/>
          </a:p>
        </p:txBody>
      </p:sp>
      <p:sp>
        <p:nvSpPr>
          <p:cNvPr id="3" name="عنصر نائب للمحتوى 2"/>
          <p:cNvSpPr>
            <a:spLocks noGrp="1"/>
          </p:cNvSpPr>
          <p:nvPr>
            <p:ph idx="1"/>
          </p:nvPr>
        </p:nvSpPr>
        <p:spPr>
          <a:xfrm>
            <a:off x="304800" y="1600200"/>
            <a:ext cx="8382000" cy="49530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EG" sz="3600" b="1" dirty="0"/>
              <a:t>يتميز كل من التليفزيون والراديو بالقدرة علي نقل الحدث بشكل فوري ساعة وقوعه ويهتم المراسل بسرعة نقل صور للحدث قبل التأكد من توفر المعلومات المطلوبة عنه وهو ما يعرف بخلفية الحدث التي تعد من اهم مضامين التقرير الفوري ويتوقف عليها فهم المشاهد أو المستمع لأسباب الحدث ودوافعه وأبعاده المختلفة وتأتي الصورة في التليفزيون لتفسر هذه الخلفية وتزيدها وضوحاً </a:t>
            </a:r>
            <a:endParaRPr lang="en-US" sz="3600" b="1" dirty="0"/>
          </a:p>
        </p:txBody>
      </p:sp>
    </p:spTree>
    <p:extLst>
      <p:ext uri="{BB962C8B-B14F-4D97-AF65-F5344CB8AC3E}">
        <p14:creationId xmlns:p14="http://schemas.microsoft.com/office/powerpoint/2010/main" val="2150540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pPr rtl="1"/>
            <a:r>
              <a:rPr lang="ar-EG" b="1" dirty="0"/>
              <a:t>صفات مقدم التقرير الإخباري الفوري </a:t>
            </a:r>
            <a:endParaRPr lang="en-US" dirty="0"/>
          </a:p>
        </p:txBody>
      </p:sp>
      <p:sp>
        <p:nvSpPr>
          <p:cNvPr id="3" name="عنصر نائب للمحتوى 2"/>
          <p:cNvSpPr>
            <a:spLocks noGrp="1"/>
          </p:cNvSpPr>
          <p:nvPr>
            <p:ph idx="1"/>
          </p:nvPr>
        </p:nvSpPr>
        <p:spPr>
          <a:xfrm>
            <a:off x="228600" y="1600200"/>
            <a:ext cx="8686800" cy="49530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EG" b="1" dirty="0"/>
              <a:t>أ – أن يمتلك لغة قوية تمكنه من القدرة علي صياغة جمل وصفية لشرح الحدث وتفسيره بدقة ووضوح وموضوعية .</a:t>
            </a:r>
            <a:endParaRPr lang="en-US" b="1" dirty="0"/>
          </a:p>
          <a:p>
            <a:pPr marL="0" indent="0" algn="r" rtl="1">
              <a:buNone/>
            </a:pPr>
            <a:r>
              <a:rPr lang="ar-EG" b="1" dirty="0"/>
              <a:t>ب – أن يكون دقيق الملاحظة سريع البديهة .</a:t>
            </a:r>
            <a:endParaRPr lang="en-US" b="1" dirty="0"/>
          </a:p>
          <a:p>
            <a:pPr marL="0" indent="0" algn="r" rtl="1">
              <a:buNone/>
            </a:pPr>
            <a:r>
              <a:rPr lang="ar-EG" b="1" dirty="0"/>
              <a:t>ج – أن يكون قادراً علي ضبط نفسه ولا ينفعل مع الأحداث من حوله .</a:t>
            </a:r>
            <a:endParaRPr lang="en-US" b="1" dirty="0"/>
          </a:p>
          <a:p>
            <a:pPr marL="0" indent="0" algn="r" rtl="1">
              <a:buNone/>
            </a:pPr>
            <a:r>
              <a:rPr lang="ar-EG" b="1" dirty="0"/>
              <a:t>د – لديه القدرة علي اتخاذ قرارات سريعة بشأن الحدث ومدي اهميته وكيفية تغطيته السريعة</a:t>
            </a:r>
            <a:endParaRPr lang="en-US" b="1" dirty="0"/>
          </a:p>
          <a:p>
            <a:pPr marL="0" indent="0" algn="r" rtl="1">
              <a:buNone/>
            </a:pPr>
            <a:r>
              <a:rPr lang="ar-EG" b="1" dirty="0"/>
              <a:t>هـ - أن تكون لديه القدرة علي التمييز بين المعلومات والوقائع المهمة وغير المهمة .</a:t>
            </a:r>
            <a:endParaRPr lang="en-US" b="1" dirty="0"/>
          </a:p>
          <a:p>
            <a:pPr marL="0" indent="0" algn="r">
              <a:buNone/>
            </a:pPr>
            <a:endParaRPr lang="en-US" b="1" dirty="0"/>
          </a:p>
        </p:txBody>
      </p:sp>
    </p:spTree>
    <p:extLst>
      <p:ext uri="{BB962C8B-B14F-4D97-AF65-F5344CB8AC3E}">
        <p14:creationId xmlns:p14="http://schemas.microsoft.com/office/powerpoint/2010/main" val="2587914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rtl="1"/>
            <a:r>
              <a:rPr lang="ar-EG" b="1" dirty="0"/>
              <a:t>مصادر معلومات التقرير الإخباري الفوري </a:t>
            </a:r>
            <a:endParaRPr lang="en-US" dirty="0"/>
          </a:p>
        </p:txBody>
      </p:sp>
      <p:sp>
        <p:nvSpPr>
          <p:cNvPr id="3" name="عنصر نائب للمحتوى 2"/>
          <p:cNvSpPr>
            <a:spLocks noGrp="1"/>
          </p:cNvSpPr>
          <p:nvPr>
            <p:ph idx="1"/>
          </p:nvPr>
        </p:nvSpPr>
        <p:spPr>
          <a:xfrm>
            <a:off x="228600" y="1600200"/>
            <a:ext cx="8458200" cy="4876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EG" b="1" dirty="0"/>
              <a:t>1 – تعرف من خلال مدير الإدارة التي تعمل بها أو المسئول عنها علي طبيعة الحدث والشخصيات الأساسية التي يمكن الحصول منها عن المعلومات والإحصائيات اللازمة عن الحدث .</a:t>
            </a:r>
            <a:endParaRPr lang="en-US" b="1" dirty="0"/>
          </a:p>
          <a:p>
            <a:pPr marL="0" indent="0" algn="r" rtl="1">
              <a:buNone/>
            </a:pPr>
            <a:r>
              <a:rPr lang="ar-EG" b="1" dirty="0"/>
              <a:t>2 – ناقش موضوع الحدث مع فريق العمل الذي يصاحبك الي موقع الحدث واشركهم في تحديد العناصر الأساسية لنقل الحدث علي نحو جيد .</a:t>
            </a:r>
            <a:endParaRPr lang="en-US" b="1" dirty="0"/>
          </a:p>
          <a:p>
            <a:pPr marL="0" indent="0" algn="r" rtl="1">
              <a:buNone/>
            </a:pPr>
            <a:r>
              <a:rPr lang="ar-EG" b="1" dirty="0"/>
              <a:t>3 – قم بالتعليق علي ما تراه من صور في موقع الحدث إذا لم تتوافر لديك معلومات عن الحدث .</a:t>
            </a:r>
            <a:endParaRPr lang="en-US" b="1" dirty="0"/>
          </a:p>
          <a:p>
            <a:pPr marL="0" indent="0" algn="r" rtl="1">
              <a:buNone/>
            </a:pPr>
            <a:endParaRPr lang="en-US" b="1" dirty="0"/>
          </a:p>
        </p:txBody>
      </p:sp>
    </p:spTree>
    <p:extLst>
      <p:ext uri="{BB962C8B-B14F-4D97-AF65-F5344CB8AC3E}">
        <p14:creationId xmlns:p14="http://schemas.microsoft.com/office/powerpoint/2010/main" val="1928310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457200"/>
            <a:ext cx="8763000" cy="63246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EG" sz="4400" b="1" dirty="0"/>
              <a:t>4 – انقل نبض الحدث من اصوات وأطراف ومواقع شخصيات الي المشاهد .</a:t>
            </a:r>
            <a:endParaRPr lang="en-US" sz="4400" b="1" dirty="0"/>
          </a:p>
          <a:p>
            <a:pPr marL="0" indent="0" algn="r" rtl="1">
              <a:buNone/>
            </a:pPr>
            <a:r>
              <a:rPr lang="ar-EG" sz="4400" b="1" dirty="0"/>
              <a:t>5 – أحصل علي معلومات أو آراء ذات صلة بالموضوع من شهود العيان للحدث أو أي شخصيات حتي ولو لم تكن مهمة ولها علاقة بالحدث .</a:t>
            </a:r>
            <a:endParaRPr lang="en-US" sz="4400" b="1" dirty="0"/>
          </a:p>
          <a:p>
            <a:pPr marL="0" indent="0" algn="r" rtl="1">
              <a:buNone/>
            </a:pPr>
            <a:r>
              <a:rPr lang="ar-EG" sz="4400" b="1" dirty="0"/>
              <a:t>6 – اجعل الكاميرا التي تصاحبك تتجول في مكان الحدث وتصور كل التفاصيل حتي ولو لم تكن مهمة فقد يظهر موقف يثير الانتباه .</a:t>
            </a:r>
            <a:endParaRPr lang="en-US" sz="4400" b="1" dirty="0"/>
          </a:p>
          <a:p>
            <a:pPr marL="0" indent="0" algn="r">
              <a:buNone/>
            </a:pPr>
            <a:endParaRPr lang="en-US" sz="4400" b="1" dirty="0"/>
          </a:p>
        </p:txBody>
      </p:sp>
    </p:spTree>
    <p:extLst>
      <p:ext uri="{BB962C8B-B14F-4D97-AF65-F5344CB8AC3E}">
        <p14:creationId xmlns:p14="http://schemas.microsoft.com/office/powerpoint/2010/main" val="17839360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pPr rtl="1"/>
            <a:r>
              <a:rPr lang="ar-EG" sz="6000" b="1" dirty="0"/>
              <a:t>إنتاج التعليق الإخباري </a:t>
            </a:r>
            <a:endParaRPr lang="en-US" sz="6000" b="1" dirty="0"/>
          </a:p>
        </p:txBody>
      </p:sp>
      <p:sp>
        <p:nvSpPr>
          <p:cNvPr id="3" name="عنصر نائب للمحتوى 2"/>
          <p:cNvSpPr>
            <a:spLocks noGrp="1"/>
          </p:cNvSpPr>
          <p:nvPr>
            <p:ph idx="1"/>
          </p:nvPr>
        </p:nvSpPr>
        <p:spPr>
          <a:xfrm>
            <a:off x="304800" y="1600200"/>
            <a:ext cx="8382000" cy="4953000"/>
          </a:xfrm>
        </p:spPr>
        <p:style>
          <a:lnRef idx="3">
            <a:schemeClr val="lt1"/>
          </a:lnRef>
          <a:fillRef idx="1">
            <a:schemeClr val="accent3"/>
          </a:fillRef>
          <a:effectRef idx="1">
            <a:schemeClr val="accent3"/>
          </a:effectRef>
          <a:fontRef idx="minor">
            <a:schemeClr val="lt1"/>
          </a:fontRef>
        </p:style>
        <p:txBody>
          <a:bodyPr>
            <a:noAutofit/>
          </a:bodyPr>
          <a:lstStyle/>
          <a:p>
            <a:pPr algn="r" rtl="1"/>
            <a:r>
              <a:rPr lang="ar-EG" sz="4000" b="1" dirty="0"/>
              <a:t>عبارة عن عرض الحقائق ثم تحليلها والتعليق عليها برأي أو وجهة نظر وهو أحد اشكال البرامج الإخبارية ويهتم بإبراز وجهة نظر كاتبه مدعمة بالحقائق حول الحدث الذي يقوم بالتعليق عليه. </a:t>
            </a:r>
            <a:endParaRPr lang="en-US" sz="4000" b="1" dirty="0"/>
          </a:p>
          <a:p>
            <a:pPr algn="r" rtl="1"/>
            <a:r>
              <a:rPr lang="ar-EG" sz="4000" b="1" dirty="0"/>
              <a:t>صفات كاتب التعليق الإخباري : من يقوم بكتابة التعليق الإخباري يجب أن تتوافر فيه مجموعة من الصفات المهمة </a:t>
            </a:r>
            <a:endParaRPr lang="en-US" sz="4000" b="1" dirty="0"/>
          </a:p>
        </p:txBody>
      </p:sp>
    </p:spTree>
    <p:extLst>
      <p:ext uri="{BB962C8B-B14F-4D97-AF65-F5344CB8AC3E}">
        <p14:creationId xmlns:p14="http://schemas.microsoft.com/office/powerpoint/2010/main" val="4074593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57200"/>
            <a:ext cx="8534400" cy="6096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EG" sz="4000" b="1" dirty="0"/>
              <a:t>1 – أن يكون علي درجة عالية من الثقافة وعلي دراية كاملة بالأحداث الجارية وملما بها أولاً بأول .</a:t>
            </a:r>
            <a:endParaRPr lang="en-US" sz="4000" b="1" dirty="0"/>
          </a:p>
          <a:p>
            <a:pPr marL="0" indent="0" algn="r" rtl="1">
              <a:buNone/>
            </a:pPr>
            <a:r>
              <a:rPr lang="ar-EG" sz="4000" b="1" dirty="0"/>
              <a:t>2 – أن يكون متمكنا من اسلوب الكتابة الإذاعية بشقيها المرئي والمسموع .</a:t>
            </a:r>
            <a:endParaRPr lang="en-US" sz="4000" b="1" dirty="0"/>
          </a:p>
          <a:p>
            <a:pPr marL="0" indent="0" algn="r" rtl="1">
              <a:buNone/>
            </a:pPr>
            <a:r>
              <a:rPr lang="ar-EG" sz="4000" b="1" dirty="0"/>
              <a:t>3 – أن تكون لديه معلومات كثيرة عن خلفيات الأحداث والأخبار .</a:t>
            </a:r>
            <a:endParaRPr lang="en-US" sz="4000" b="1" dirty="0"/>
          </a:p>
          <a:p>
            <a:pPr marL="0" indent="0" algn="r" rtl="1">
              <a:buNone/>
            </a:pPr>
            <a:r>
              <a:rPr lang="ar-EG" sz="4000" b="1" dirty="0"/>
              <a:t>4 – أن تكون لديه القدرة علي التعبير عن رأيه ووجهة نظره  بوضوح ومدعمة بالحجج والبراهين .</a:t>
            </a:r>
            <a:endParaRPr lang="en-US" sz="4000" b="1" dirty="0"/>
          </a:p>
          <a:p>
            <a:pPr marL="0" indent="0" algn="r">
              <a:buNone/>
            </a:pPr>
            <a:endParaRPr lang="en-US" sz="4000" b="1" dirty="0"/>
          </a:p>
        </p:txBody>
      </p:sp>
    </p:spTree>
    <p:extLst>
      <p:ext uri="{BB962C8B-B14F-4D97-AF65-F5344CB8AC3E}">
        <p14:creationId xmlns:p14="http://schemas.microsoft.com/office/powerpoint/2010/main" val="589914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04800"/>
            <a:ext cx="8610600" cy="63246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marL="0" indent="0" algn="r" rtl="1">
              <a:lnSpc>
                <a:spcPct val="250000"/>
              </a:lnSpc>
              <a:buNone/>
            </a:pPr>
            <a:r>
              <a:rPr lang="ar-SA" sz="3600" dirty="0">
                <a:cs typeface="PT Bold Heading" pitchFamily="2" charset="-78"/>
              </a:rPr>
              <a:t>5 – لقطة قريبة جداً  ( </a:t>
            </a:r>
            <a:r>
              <a:rPr lang="en-US" sz="3600" dirty="0">
                <a:cs typeface="PT Bold Heading" pitchFamily="2" charset="-78"/>
              </a:rPr>
              <a:t>X C S </a:t>
            </a:r>
            <a:r>
              <a:rPr lang="ar-SA" sz="3600" dirty="0">
                <a:cs typeface="PT Bold Heading" pitchFamily="2" charset="-78"/>
              </a:rPr>
              <a:t> ) </a:t>
            </a:r>
            <a:endParaRPr lang="ar-EG" sz="3600" dirty="0" smtClean="0">
              <a:cs typeface="PT Bold Heading" pitchFamily="2" charset="-78"/>
            </a:endParaRPr>
          </a:p>
          <a:p>
            <a:pPr marL="0" indent="0" algn="r" rtl="1">
              <a:lnSpc>
                <a:spcPct val="250000"/>
              </a:lnSpc>
              <a:buNone/>
            </a:pPr>
            <a:r>
              <a:rPr lang="ar-SA" sz="3600" dirty="0">
                <a:cs typeface="PT Bold Heading" pitchFamily="2" charset="-78"/>
              </a:rPr>
              <a:t>6 – لقطة ذات بعد </a:t>
            </a:r>
            <a:r>
              <a:rPr lang="ar-SA" sz="3600" dirty="0" err="1">
                <a:cs typeface="PT Bold Heading" pitchFamily="2" charset="-78"/>
              </a:rPr>
              <a:t>بؤرى</a:t>
            </a:r>
            <a:r>
              <a:rPr lang="ar-SA" sz="3600" dirty="0">
                <a:cs typeface="PT Bold Heading" pitchFamily="2" charset="-78"/>
              </a:rPr>
              <a:t> عميق  </a:t>
            </a:r>
            <a:r>
              <a:rPr lang="en-US" sz="3600" dirty="0">
                <a:cs typeface="PT Bold Heading" pitchFamily="2" charset="-78"/>
              </a:rPr>
              <a:t>Deep Focus</a:t>
            </a:r>
          </a:p>
          <a:p>
            <a:pPr marL="0" indent="0" algn="r" rtl="1">
              <a:lnSpc>
                <a:spcPct val="250000"/>
              </a:lnSpc>
              <a:buNone/>
            </a:pPr>
            <a:r>
              <a:rPr lang="ar-SA" sz="3600" dirty="0">
                <a:cs typeface="PT Bold Heading" pitchFamily="2" charset="-78"/>
              </a:rPr>
              <a:t>7 – لقطة مرتدة أو لقطة مبتعدة فجأة  </a:t>
            </a:r>
            <a:r>
              <a:rPr lang="en-US" sz="3600" dirty="0">
                <a:cs typeface="PT Bold Heading" pitchFamily="2" charset="-78"/>
              </a:rPr>
              <a:t>Zoom Out</a:t>
            </a:r>
          </a:p>
          <a:p>
            <a:pPr marL="0" indent="0" algn="r" rtl="1">
              <a:lnSpc>
                <a:spcPct val="250000"/>
              </a:lnSpc>
              <a:buNone/>
            </a:pPr>
            <a:r>
              <a:rPr lang="ar-SA" sz="3600" dirty="0">
                <a:cs typeface="PT Bold Heading" pitchFamily="2" charset="-78"/>
              </a:rPr>
              <a:t>8 – لقطة منقضة أو مقتربة فجأة  </a:t>
            </a:r>
            <a:r>
              <a:rPr lang="en-US" sz="3600" dirty="0">
                <a:cs typeface="PT Bold Heading" pitchFamily="2" charset="-78"/>
              </a:rPr>
              <a:t>Zoom In</a:t>
            </a:r>
            <a:r>
              <a:rPr lang="ar-SA" sz="3600" dirty="0">
                <a:cs typeface="PT Bold Heading" pitchFamily="2" charset="-78"/>
              </a:rPr>
              <a:t>  </a:t>
            </a:r>
            <a:endParaRPr lang="en-US" sz="3600" dirty="0">
              <a:cs typeface="PT Bold Heading" pitchFamily="2" charset="-78"/>
            </a:endParaRPr>
          </a:p>
          <a:p>
            <a:pPr marL="0" indent="0" algn="r" rtl="1">
              <a:lnSpc>
                <a:spcPct val="250000"/>
              </a:lnSpc>
              <a:buNone/>
            </a:pPr>
            <a:endParaRPr lang="en-US" sz="3600" dirty="0">
              <a:cs typeface="PT Bold Heading" pitchFamily="2" charset="-78"/>
            </a:endParaRPr>
          </a:p>
        </p:txBody>
      </p:sp>
    </p:spTree>
    <p:extLst>
      <p:ext uri="{BB962C8B-B14F-4D97-AF65-F5344CB8AC3E}">
        <p14:creationId xmlns:p14="http://schemas.microsoft.com/office/powerpoint/2010/main" val="23930583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lstStyle/>
          <a:p>
            <a:r>
              <a:rPr lang="ar-EG" b="1" dirty="0"/>
              <a:t>كيفية كتابة التعليق الإخباري </a:t>
            </a:r>
            <a:endParaRPr lang="en-US" dirty="0"/>
          </a:p>
        </p:txBody>
      </p:sp>
      <p:sp>
        <p:nvSpPr>
          <p:cNvPr id="3" name="عنصر نائب للمحتوى 2"/>
          <p:cNvSpPr>
            <a:spLocks noGrp="1"/>
          </p:cNvSpPr>
          <p:nvPr>
            <p:ph idx="1"/>
          </p:nvPr>
        </p:nvSpPr>
        <p:spPr>
          <a:xfrm>
            <a:off x="304800" y="1600200"/>
            <a:ext cx="8382000" cy="4876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EG" dirty="0"/>
              <a:t>عند كتابة التعليق يجب مراعاة  مدته التي لا تتجاوز خمس دقائق يعرض خلالها كاتبه وجهة نظره وحقائق الموضوع والآراء المتعلقة به ووجهات النظر المختلفة ويقسمه الي ثلاثة أجزاء علي النحو التالي : </a:t>
            </a:r>
            <a:endParaRPr lang="en-US" dirty="0"/>
          </a:p>
          <a:p>
            <a:pPr marL="0" indent="0" algn="r" rtl="1">
              <a:buNone/>
            </a:pPr>
            <a:r>
              <a:rPr lang="ar-EG" dirty="0"/>
              <a:t>1 – </a:t>
            </a:r>
            <a:r>
              <a:rPr lang="ar-EG" b="1" dirty="0"/>
              <a:t>مقدمة التعليق : </a:t>
            </a:r>
            <a:r>
              <a:rPr lang="ar-EG" dirty="0"/>
              <a:t>يجب علي كاتب التعليق إبراز الخبر الرئيسي الذي يقوم بالتعليق عليه في بداية المقدمة حتي يكون المستمع علي علم ودراية بموضوع التعليق ثم تأتي الجمل الأولي في التعليق جذابة وقوية ومحددة ومركزة حتي تستحوذ علي اهتمام المستمع .</a:t>
            </a:r>
            <a:endParaRPr lang="en-US" dirty="0"/>
          </a:p>
          <a:p>
            <a:pPr marL="0" indent="0" algn="r" rtl="1">
              <a:buNone/>
            </a:pPr>
            <a:endParaRPr lang="en-US" dirty="0"/>
          </a:p>
        </p:txBody>
      </p:sp>
    </p:spTree>
    <p:extLst>
      <p:ext uri="{BB962C8B-B14F-4D97-AF65-F5344CB8AC3E}">
        <p14:creationId xmlns:p14="http://schemas.microsoft.com/office/powerpoint/2010/main" val="864019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686800" cy="6477000"/>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r" rtl="1">
              <a:buNone/>
            </a:pPr>
            <a:r>
              <a:rPr lang="ar-EG" b="1" dirty="0"/>
              <a:t>2 – جسم التعليق :</a:t>
            </a:r>
            <a:r>
              <a:rPr lang="ar-EG" dirty="0"/>
              <a:t>بعد مقدمة التعليق التي تشتمل علي جملتين أو ثلاثة علي الأكثر يتم الانتقال الي جسم التعليق أو وسطه والذي يشتمل علي عرض الحقائق ووجهة نظر كاتب التعليق والحجج والبراهين القوية التي يستطيع عن طريقها أن يجذب أكبر عدد من الجمهور </a:t>
            </a:r>
            <a:endParaRPr lang="ar-EG" dirty="0" smtClean="0"/>
          </a:p>
          <a:p>
            <a:pPr marL="0" indent="0" algn="r" rtl="1">
              <a:buNone/>
            </a:pPr>
            <a:r>
              <a:rPr lang="ar-EG" dirty="0"/>
              <a:t>ويلاحظ في جسم التعليق أنه يجب أن تنتهي الفقرة بكلمة تكرر في بداية الفقرة الجديدة أو تستخدم كلمة عكسها في الفقرة الجديدة يشعر المستمع بانتهاء الفقرة وبداية فقرة جديدة تضم رأي أو وجهة نظر </a:t>
            </a:r>
            <a:endParaRPr lang="en-US" dirty="0"/>
          </a:p>
          <a:p>
            <a:pPr marL="0" indent="0" algn="r" rtl="1">
              <a:buNone/>
            </a:pPr>
            <a:r>
              <a:rPr lang="ar-EG" b="1" dirty="0"/>
              <a:t>3 – خاتمة التعليق : </a:t>
            </a:r>
            <a:r>
              <a:rPr lang="ar-EG" dirty="0"/>
              <a:t>يجب أن ينتهي التعليق بتلخيص سريع لما سبق ذكره ثم بتلخيص وتقييم رأي المعلق حتي تثبت الفكرة في ذهن المستمع </a:t>
            </a:r>
            <a:endParaRPr lang="en-US" dirty="0"/>
          </a:p>
        </p:txBody>
      </p:sp>
    </p:spTree>
    <p:extLst>
      <p:ext uri="{BB962C8B-B14F-4D97-AF65-F5344CB8AC3E}">
        <p14:creationId xmlns:p14="http://schemas.microsoft.com/office/powerpoint/2010/main" val="295279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EG" b="1" dirty="0"/>
              <a:t>قواعد كتابة التعليق الإخباري </a:t>
            </a:r>
            <a:endParaRPr lang="en-US" dirty="0"/>
          </a:p>
        </p:txBody>
      </p:sp>
      <p:sp>
        <p:nvSpPr>
          <p:cNvPr id="3" name="عنصر نائب للمحتوى 2"/>
          <p:cNvSpPr>
            <a:spLocks noGrp="1"/>
          </p:cNvSpPr>
          <p:nvPr>
            <p:ph idx="1"/>
          </p:nvPr>
        </p:nvSpPr>
        <p:spPr>
          <a:xfrm>
            <a:off x="152400" y="1600200"/>
            <a:ext cx="87630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EG" sz="3600" b="1" dirty="0"/>
              <a:t>1 – ضرورة انتقاء عنوان التعليق وجملته الأولي لجذب المستمع واقناعه .</a:t>
            </a:r>
            <a:endParaRPr lang="en-US" sz="3600" b="1" dirty="0"/>
          </a:p>
          <a:p>
            <a:pPr marL="0" indent="0" algn="r" rtl="1">
              <a:buNone/>
            </a:pPr>
            <a:r>
              <a:rPr lang="ar-EG" sz="3600" b="1" dirty="0"/>
              <a:t>2 – من المهم تنويع موضوعات التعليق .</a:t>
            </a:r>
            <a:endParaRPr lang="en-US" sz="3600" b="1" dirty="0"/>
          </a:p>
          <a:p>
            <a:pPr marL="0" indent="0" algn="r" rtl="1">
              <a:buNone/>
            </a:pPr>
            <a:r>
              <a:rPr lang="ar-EG" sz="3600" b="1" dirty="0"/>
              <a:t>3 – تجنب استخدام </a:t>
            </a:r>
            <a:r>
              <a:rPr lang="ar-EG" sz="3600" b="1" dirty="0" err="1"/>
              <a:t>الاكليشيهات</a:t>
            </a:r>
            <a:r>
              <a:rPr lang="ar-EG" sz="3600" b="1" dirty="0"/>
              <a:t> الثابتة والمصطلحات التي لا معني لها .</a:t>
            </a:r>
            <a:endParaRPr lang="en-US" sz="3600" b="1" dirty="0"/>
          </a:p>
          <a:p>
            <a:pPr marL="0" indent="0" algn="r" rtl="1">
              <a:buNone/>
            </a:pPr>
            <a:r>
              <a:rPr lang="ar-EG" sz="3600" b="1" dirty="0"/>
              <a:t>4 – تجنب الكلمات الرنانة والمصطلحات غير المألوفة .</a:t>
            </a:r>
            <a:endParaRPr lang="en-US" sz="3600" b="1" dirty="0"/>
          </a:p>
          <a:p>
            <a:pPr marL="0" indent="0" algn="r" rtl="1">
              <a:buNone/>
            </a:pPr>
            <a:r>
              <a:rPr lang="ar-EG" sz="3600" b="1" dirty="0"/>
              <a:t>5 – تجنب الاطناب والمديح والحديث في البديهيات .</a:t>
            </a:r>
            <a:endParaRPr lang="en-US" sz="3600" b="1" dirty="0"/>
          </a:p>
          <a:p>
            <a:pPr marL="0" indent="0" algn="r">
              <a:buNone/>
            </a:pPr>
            <a:endParaRPr lang="en-US" sz="3600" b="1" dirty="0"/>
          </a:p>
        </p:txBody>
      </p:sp>
    </p:spTree>
    <p:extLst>
      <p:ext uri="{BB962C8B-B14F-4D97-AF65-F5344CB8AC3E}">
        <p14:creationId xmlns:p14="http://schemas.microsoft.com/office/powerpoint/2010/main" val="3194792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rtl="1"/>
            <a:r>
              <a:rPr lang="ar-EG" sz="5400" b="1" dirty="0"/>
              <a:t>إنتاج التحليل الإخباري </a:t>
            </a:r>
            <a:endParaRPr lang="en-US" sz="5400" b="1" dirty="0"/>
          </a:p>
        </p:txBody>
      </p:sp>
      <p:sp>
        <p:nvSpPr>
          <p:cNvPr id="3" name="عنصر نائب للمحتوى 2"/>
          <p:cNvSpPr>
            <a:spLocks noGrp="1"/>
          </p:cNvSpPr>
          <p:nvPr>
            <p:ph idx="1"/>
          </p:nvPr>
        </p:nvSpPr>
        <p:spPr>
          <a:xfrm>
            <a:off x="228600" y="1600200"/>
            <a:ext cx="8763000" cy="49530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EG" sz="3600" b="1" dirty="0"/>
              <a:t>يعد  التحليل الإخباري شكلا مهما من أشكال البرامج الإخبارية في الإذاعة </a:t>
            </a:r>
            <a:r>
              <a:rPr lang="ar-EG" sz="3600" b="1" dirty="0" err="1"/>
              <a:t>لإنه</a:t>
            </a:r>
            <a:r>
              <a:rPr lang="ar-EG" sz="3600" b="1" dirty="0"/>
              <a:t> يؤدي الي تطوير الرأي العام ومساعدة الجمهور علي اتخاذ مواقف تجاه الأحداث .</a:t>
            </a:r>
            <a:endParaRPr lang="en-US" sz="3600" b="1" dirty="0"/>
          </a:p>
          <a:p>
            <a:pPr algn="r" rtl="1"/>
            <a:r>
              <a:rPr lang="ar-EG" sz="3600" b="1" dirty="0"/>
              <a:t>ويهدف التحليل الإخباري الي شرح الخبر وتفسيره وتبسيطه بموضوعية كاملة دون انحياز الي رأي أو اتجاه معين ويجب ان يتسم التحليل بالحياد التام في عرض الحقائق وتفسيرها وتحليلها حتي يستطيع المتلقي أن يكون وجهة نظر وراي تجاه الأحداث المختلفة.</a:t>
            </a:r>
            <a:endParaRPr lang="en-US" sz="3600" b="1" dirty="0"/>
          </a:p>
          <a:p>
            <a:pPr algn="r" rtl="1"/>
            <a:endParaRPr lang="en-US" sz="3600" b="1" dirty="0"/>
          </a:p>
        </p:txBody>
      </p:sp>
    </p:spTree>
    <p:extLst>
      <p:ext uri="{BB962C8B-B14F-4D97-AF65-F5344CB8AC3E}">
        <p14:creationId xmlns:p14="http://schemas.microsoft.com/office/powerpoint/2010/main" val="1401451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rtl="1"/>
            <a:r>
              <a:rPr lang="ar-EG" b="1" dirty="0"/>
              <a:t>كيفية كتابة التحليل الإخباري </a:t>
            </a:r>
            <a:endParaRPr lang="en-US" dirty="0"/>
          </a:p>
        </p:txBody>
      </p:sp>
      <p:sp>
        <p:nvSpPr>
          <p:cNvPr id="3" name="عنصر نائب للمحتوى 2"/>
          <p:cNvSpPr>
            <a:spLocks noGrp="1"/>
          </p:cNvSpPr>
          <p:nvPr>
            <p:ph idx="1"/>
          </p:nvPr>
        </p:nvSpPr>
        <p:spPr>
          <a:xfrm>
            <a:off x="228600" y="1600200"/>
            <a:ext cx="8686800" cy="5029200"/>
          </a:xfrm>
        </p:spPr>
        <p:style>
          <a:lnRef idx="1">
            <a:schemeClr val="accent6"/>
          </a:lnRef>
          <a:fillRef idx="2">
            <a:schemeClr val="accent6"/>
          </a:fillRef>
          <a:effectRef idx="1">
            <a:schemeClr val="accent6"/>
          </a:effectRef>
          <a:fontRef idx="minor">
            <a:schemeClr val="dk1"/>
          </a:fontRef>
        </p:style>
        <p:txBody>
          <a:bodyPr>
            <a:normAutofit/>
          </a:bodyPr>
          <a:lstStyle/>
          <a:p>
            <a:pPr algn="r" rtl="1"/>
            <a:r>
              <a:rPr lang="ar-EG" sz="4400" b="1" dirty="0"/>
              <a:t>تتسم كتابة التحليل الإخباري بالسرد فهو يختلف عن التعليق الذي يأخذ مقدمة ووسط وخاتمة .</a:t>
            </a:r>
            <a:endParaRPr lang="en-US" sz="4400" b="1" dirty="0"/>
          </a:p>
          <a:p>
            <a:pPr algn="r" rtl="1"/>
            <a:r>
              <a:rPr lang="ar-EG" sz="4400" b="1" dirty="0"/>
              <a:t>ويتميز التحليل بالتطور الزمني أو التسلسل الزمني للأحداث حيث يبدأ دائماً من النقطة الأولي لبداية الحدث وقد يكون مر عليها زمن طويل .</a:t>
            </a:r>
            <a:endParaRPr lang="en-US" sz="4400" b="1" dirty="0"/>
          </a:p>
          <a:p>
            <a:pPr algn="r" rtl="1"/>
            <a:endParaRPr lang="en-US" sz="4400" b="1" dirty="0"/>
          </a:p>
        </p:txBody>
      </p:sp>
    </p:spTree>
    <p:extLst>
      <p:ext uri="{BB962C8B-B14F-4D97-AF65-F5344CB8AC3E}">
        <p14:creationId xmlns:p14="http://schemas.microsoft.com/office/powerpoint/2010/main" val="2803176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pPr rtl="1"/>
            <a:r>
              <a:rPr lang="ar-EG" b="1" dirty="0" smtClean="0"/>
              <a:t/>
            </a:r>
            <a:br>
              <a:rPr lang="ar-EG" b="1" dirty="0" smtClean="0"/>
            </a:br>
            <a:r>
              <a:rPr lang="ar-EG" b="1" dirty="0" smtClean="0"/>
              <a:t>شروط كتابة التحليل الإخباري :</a:t>
            </a:r>
            <a:br>
              <a:rPr lang="ar-EG" b="1" dirty="0" smtClean="0"/>
            </a:br>
            <a:endParaRPr lang="en-US" dirty="0"/>
          </a:p>
        </p:txBody>
      </p:sp>
      <p:sp>
        <p:nvSpPr>
          <p:cNvPr id="3" name="عنصر نائب للمحتوى 2"/>
          <p:cNvSpPr>
            <a:spLocks noGrp="1"/>
          </p:cNvSpPr>
          <p:nvPr>
            <p:ph idx="1"/>
          </p:nvPr>
        </p:nvSpPr>
        <p:spPr>
          <a:xfrm>
            <a:off x="304800" y="1600200"/>
            <a:ext cx="8382000" cy="49530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EG" b="1" dirty="0"/>
              <a:t>1 – التحليل الإخباري يأخذ شكل سرد زمني ومدته يجب ألا تزيد عن خمس دقائق .</a:t>
            </a:r>
            <a:endParaRPr lang="en-US" b="1" dirty="0"/>
          </a:p>
          <a:p>
            <a:pPr marL="0" indent="0" algn="r" rtl="1">
              <a:buNone/>
            </a:pPr>
            <a:r>
              <a:rPr lang="ar-EG" b="1" dirty="0"/>
              <a:t>2 – ضرورة ربط الأحداث زمنيا ومكانيا ببعضها البعض .</a:t>
            </a:r>
            <a:endParaRPr lang="en-US" b="1" dirty="0"/>
          </a:p>
          <a:p>
            <a:pPr marL="0" indent="0" algn="r" rtl="1">
              <a:buNone/>
            </a:pPr>
            <a:r>
              <a:rPr lang="ar-EG" b="1" dirty="0"/>
              <a:t>3 – الاهتمام بكل فترة زمنية وتحديد اهم سماتها واحداثها وشخصياتها بشكل مختصر</a:t>
            </a:r>
            <a:r>
              <a:rPr lang="ar-EG" b="1" dirty="0" smtClean="0"/>
              <a:t>.</a:t>
            </a:r>
          </a:p>
          <a:p>
            <a:pPr marL="0" indent="0" algn="r" rtl="1">
              <a:buNone/>
            </a:pPr>
            <a:r>
              <a:rPr lang="ar-EG" b="1" dirty="0"/>
              <a:t>4 – لابد ان يتضمن التحليل الإخباري معلومات وبيانات دقيقة في المراحل الزمنية المختلفة </a:t>
            </a:r>
            <a:endParaRPr lang="ar-EG" b="1" dirty="0" smtClean="0"/>
          </a:p>
          <a:p>
            <a:pPr marL="0" indent="0" algn="r" rtl="1">
              <a:buNone/>
            </a:pPr>
            <a:r>
              <a:rPr lang="ar-EG" b="1" dirty="0"/>
              <a:t>5 – ان يلتزم كاتب التحليل الإخباري بالموضوعية التامة في عرض الأحداث </a:t>
            </a:r>
            <a:endParaRPr lang="en-US" b="1" dirty="0"/>
          </a:p>
          <a:p>
            <a:pPr marL="0" indent="0" algn="r">
              <a:buNone/>
            </a:pPr>
            <a:endParaRPr lang="en-US" b="1" dirty="0"/>
          </a:p>
        </p:txBody>
      </p:sp>
    </p:spTree>
    <p:extLst>
      <p:ext uri="{BB962C8B-B14F-4D97-AF65-F5344CB8AC3E}">
        <p14:creationId xmlns:p14="http://schemas.microsoft.com/office/powerpoint/2010/main" val="2059450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382000" cy="5821363"/>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ctr" rtl="1">
              <a:buNone/>
            </a:pPr>
            <a:r>
              <a:rPr lang="ar-EG" sz="6600" dirty="0" smtClean="0">
                <a:cs typeface="PT Bold Heading" pitchFamily="2" charset="-78"/>
              </a:rPr>
              <a:t>انتهت المحاضرة </a:t>
            </a:r>
          </a:p>
          <a:p>
            <a:pPr marL="0" indent="0" algn="ctr" rtl="1">
              <a:buNone/>
            </a:pPr>
            <a:r>
              <a:rPr lang="ar-EG" sz="6600" dirty="0" smtClean="0">
                <a:cs typeface="PT Bold Heading" pitchFamily="2" charset="-78"/>
              </a:rPr>
              <a:t>شكرا والي اللقاء </a:t>
            </a:r>
          </a:p>
          <a:p>
            <a:pPr marL="0" indent="0" algn="ctr" rtl="1">
              <a:buNone/>
            </a:pPr>
            <a:r>
              <a:rPr lang="ar-EG" sz="6600" dirty="0" smtClean="0">
                <a:cs typeface="PT Bold Heading" pitchFamily="2" charset="-78"/>
              </a:rPr>
              <a:t>دكتور محمد عبد البديع</a:t>
            </a:r>
            <a:endParaRPr lang="en-US" sz="6600" dirty="0">
              <a:cs typeface="PT Bold Heading" pitchFamily="2" charset="-78"/>
            </a:endParaRPr>
          </a:p>
        </p:txBody>
      </p:sp>
    </p:spTree>
    <p:extLst>
      <p:ext uri="{BB962C8B-B14F-4D97-AF65-F5344CB8AC3E}">
        <p14:creationId xmlns:p14="http://schemas.microsoft.com/office/powerpoint/2010/main" val="3062297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pPr rtl="1"/>
            <a:r>
              <a:rPr lang="ar-SA" sz="5400" dirty="0">
                <a:cs typeface="PT Bold Heading" pitchFamily="2" charset="-78"/>
              </a:rPr>
              <a:t>كيفية الانتقال بين اللقطات </a:t>
            </a:r>
            <a:endParaRPr lang="en-US" sz="5400" dirty="0">
              <a:cs typeface="PT Bold Heading" pitchFamily="2" charset="-78"/>
            </a:endParaRPr>
          </a:p>
        </p:txBody>
      </p:sp>
      <p:sp>
        <p:nvSpPr>
          <p:cNvPr id="3" name="عنصر نائب للمحتوى 2"/>
          <p:cNvSpPr>
            <a:spLocks noGrp="1"/>
          </p:cNvSpPr>
          <p:nvPr>
            <p:ph idx="1"/>
          </p:nvPr>
        </p:nvSpPr>
        <p:spPr>
          <a:xfrm>
            <a:off x="76200" y="1600200"/>
            <a:ext cx="8915400" cy="51054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lnSpc>
                <a:spcPct val="150000"/>
              </a:lnSpc>
              <a:buNone/>
            </a:pPr>
            <a:r>
              <a:rPr lang="ar-SA" sz="5400" dirty="0">
                <a:cs typeface="PT Bold Heading" pitchFamily="2" charset="-78"/>
              </a:rPr>
              <a:t>1 – القطع </a:t>
            </a:r>
            <a:r>
              <a:rPr lang="en-US" sz="5400" dirty="0">
                <a:cs typeface="PT Bold Heading" pitchFamily="2" charset="-78"/>
              </a:rPr>
              <a:t>Cut</a:t>
            </a:r>
            <a:r>
              <a:rPr lang="ar-SA" sz="5400" dirty="0">
                <a:cs typeface="PT Bold Heading" pitchFamily="2" charset="-78"/>
              </a:rPr>
              <a:t> : </a:t>
            </a:r>
            <a:endParaRPr lang="ar-EG" sz="5400" dirty="0" smtClean="0">
              <a:cs typeface="PT Bold Heading" pitchFamily="2" charset="-78"/>
            </a:endParaRPr>
          </a:p>
          <a:p>
            <a:pPr marL="0" indent="0" algn="r" rtl="1">
              <a:lnSpc>
                <a:spcPct val="150000"/>
              </a:lnSpc>
              <a:buNone/>
            </a:pPr>
            <a:r>
              <a:rPr lang="ar-SA" sz="5400" dirty="0">
                <a:cs typeface="PT Bold Heading" pitchFamily="2" charset="-78"/>
              </a:rPr>
              <a:t>2 – الاختفاء والظهور التدريجي </a:t>
            </a:r>
            <a:endParaRPr lang="ar-EG" sz="5400" dirty="0" smtClean="0">
              <a:cs typeface="PT Bold Heading" pitchFamily="2" charset="-78"/>
            </a:endParaRPr>
          </a:p>
          <a:p>
            <a:pPr marL="0" indent="0" algn="r" rtl="1">
              <a:lnSpc>
                <a:spcPct val="150000"/>
              </a:lnSpc>
              <a:buNone/>
            </a:pPr>
            <a:r>
              <a:rPr lang="ar-SA" sz="5400" dirty="0">
                <a:cs typeface="PT Bold Heading" pitchFamily="2" charset="-78"/>
              </a:rPr>
              <a:t>3 – المزج </a:t>
            </a:r>
            <a:r>
              <a:rPr lang="en-US" sz="5400" dirty="0">
                <a:cs typeface="PT Bold Heading" pitchFamily="2" charset="-78"/>
              </a:rPr>
              <a:t>Dissolve </a:t>
            </a:r>
            <a:endParaRPr lang="ar-EG" sz="5400" dirty="0" smtClean="0">
              <a:cs typeface="PT Bold Heading" pitchFamily="2" charset="-78"/>
            </a:endParaRPr>
          </a:p>
          <a:p>
            <a:pPr marL="0" indent="0" algn="r" rtl="1">
              <a:lnSpc>
                <a:spcPct val="150000"/>
              </a:lnSpc>
              <a:buNone/>
            </a:pPr>
            <a:r>
              <a:rPr lang="ar-SA" sz="5400" dirty="0">
                <a:cs typeface="PT Bold Heading" pitchFamily="2" charset="-78"/>
              </a:rPr>
              <a:t>4 – المسح </a:t>
            </a:r>
            <a:r>
              <a:rPr lang="en-US" sz="5400" dirty="0">
                <a:cs typeface="PT Bold Heading" pitchFamily="2" charset="-78"/>
              </a:rPr>
              <a:t>Wipe </a:t>
            </a:r>
            <a:endParaRPr lang="ar-EG" sz="5400" dirty="0" smtClean="0">
              <a:cs typeface="PT Bold Heading" pitchFamily="2" charset="-78"/>
            </a:endParaRPr>
          </a:p>
          <a:p>
            <a:pPr marL="0" indent="0" algn="r" rtl="1">
              <a:lnSpc>
                <a:spcPct val="150000"/>
              </a:lnSpc>
              <a:buNone/>
            </a:pPr>
            <a:endParaRPr lang="en-US" sz="5400" dirty="0">
              <a:cs typeface="PT Bold Heading" pitchFamily="2" charset="-78"/>
            </a:endParaRPr>
          </a:p>
        </p:txBody>
      </p:sp>
    </p:spTree>
    <p:extLst>
      <p:ext uri="{BB962C8B-B14F-4D97-AF65-F5344CB8AC3E}">
        <p14:creationId xmlns:p14="http://schemas.microsoft.com/office/powerpoint/2010/main" val="1722246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ثانياً : زوايـــا التصـويــر </a:t>
            </a: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839200" cy="5105400"/>
          </a:xfrm>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3600" dirty="0">
                <a:cs typeface="PT Bold Heading" pitchFamily="2" charset="-78"/>
              </a:rPr>
              <a:t>تعبر زوايا التصوير عن وضع الكاميرا الأفقي ، أو الرأسي ، أو المنحرف بالنسبة للموضوع المراد تصويره ويتمكن المخرج عن طريقها من تحديد وضع الممثل أو الموضوع المراد تصويره داخل الكادر. كما أن لها تأثيرا كبيراً على كيفية إدراك المتفرج لهذا الموضوع ولحركته . </a:t>
            </a:r>
            <a:endParaRPr lang="en-US" sz="3600" dirty="0">
              <a:cs typeface="PT Bold Heading" pitchFamily="2" charset="-78"/>
            </a:endParaRPr>
          </a:p>
          <a:p>
            <a:pPr algn="r" rtl="1"/>
            <a:r>
              <a:rPr lang="ar-SA" sz="3600" dirty="0" smtClean="0">
                <a:cs typeface="PT Bold Heading" pitchFamily="2" charset="-78"/>
              </a:rPr>
              <a:t>تعطى </a:t>
            </a:r>
            <a:r>
              <a:rPr lang="ar-SA" sz="3600" dirty="0">
                <a:cs typeface="PT Bold Heading" pitchFamily="2" charset="-78"/>
              </a:rPr>
              <a:t>زاوية التصوير الصورة معني خاصاً يعبر عن موقف ورؤية المخرج تجاه موضوعه أو عن مضمون الموقف الدرامي </a:t>
            </a:r>
            <a:r>
              <a:rPr lang="ar-SA" sz="3600" dirty="0" err="1">
                <a:cs typeface="PT Bold Heading" pitchFamily="2" charset="-78"/>
              </a:rPr>
              <a:t>فى</a:t>
            </a:r>
            <a:r>
              <a:rPr lang="ar-SA" sz="3600" dirty="0">
                <a:cs typeface="PT Bold Heading" pitchFamily="2" charset="-78"/>
              </a:rPr>
              <a:t> الأحداث </a:t>
            </a:r>
            <a:r>
              <a:rPr lang="ar-EG" sz="3600" dirty="0" smtClean="0">
                <a:cs typeface="PT Bold Heading" pitchFamily="2" charset="-78"/>
              </a:rPr>
              <a:t>.</a:t>
            </a:r>
            <a:endParaRPr lang="en-US" sz="3600" dirty="0">
              <a:cs typeface="PT Bold Heading" pitchFamily="2" charset="-78"/>
            </a:endParaRPr>
          </a:p>
        </p:txBody>
      </p:sp>
    </p:spTree>
    <p:extLst>
      <p:ext uri="{BB962C8B-B14F-4D97-AF65-F5344CB8AC3E}">
        <p14:creationId xmlns:p14="http://schemas.microsoft.com/office/powerpoint/2010/main" val="2535868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ar-SA" sz="6600" dirty="0">
                <a:cs typeface="PT Bold Heading" pitchFamily="2" charset="-78"/>
              </a:rPr>
              <a:t>أنواع زوايا التصوير </a:t>
            </a:r>
            <a:endParaRPr lang="en-US" sz="6600"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SA" sz="4000" b="1" dirty="0"/>
              <a:t>* الزوايا الموضوعية : </a:t>
            </a:r>
            <a:r>
              <a:rPr lang="ar-SA" sz="4000" dirty="0"/>
              <a:t>يقصد بها الزوايا </a:t>
            </a:r>
            <a:r>
              <a:rPr lang="ar-SA" sz="4000" dirty="0" err="1"/>
              <a:t>التى</a:t>
            </a:r>
            <a:r>
              <a:rPr lang="ar-SA" sz="4000" dirty="0"/>
              <a:t> يرى بها المشاهد الأحداث وكأنه كان </a:t>
            </a:r>
            <a:r>
              <a:rPr lang="ar-SA" sz="4000" dirty="0" err="1"/>
              <a:t>فى</a:t>
            </a:r>
            <a:r>
              <a:rPr lang="ar-SA" sz="4000" dirty="0"/>
              <a:t> مكان الحدث ومن خلال عينيه وهذه الزوايا لا تنسب لأحد وكل الممثلين يظهرون </a:t>
            </a:r>
            <a:r>
              <a:rPr lang="ar-SA" sz="4000" dirty="0" err="1"/>
              <a:t>فى</a:t>
            </a:r>
            <a:r>
              <a:rPr lang="ar-SA" sz="4000" dirty="0"/>
              <a:t> اللقطات </a:t>
            </a:r>
            <a:r>
              <a:rPr lang="ar-EG" sz="4000" dirty="0" smtClean="0"/>
              <a:t>.</a:t>
            </a:r>
          </a:p>
          <a:p>
            <a:pPr marL="0" indent="0" algn="r" rtl="1">
              <a:buNone/>
            </a:pPr>
            <a:r>
              <a:rPr lang="ar-SA" sz="4000" b="1" dirty="0"/>
              <a:t>* الزوايا الذاتية : </a:t>
            </a:r>
            <a:r>
              <a:rPr lang="ar-SA" sz="4000" dirty="0"/>
              <a:t>وهى الزوايا التي تري المشاهد إلي ماذا وكيف تنظر الشخصية وفى هذه الزوايا تحمل الكاميرا مكان عيني إحدى الشخصيات ويحل المشاهد </a:t>
            </a:r>
            <a:r>
              <a:rPr lang="ar-SA" sz="4000" dirty="0" err="1"/>
              <a:t>فى</a:t>
            </a:r>
            <a:r>
              <a:rPr lang="ar-SA" sz="4000" dirty="0"/>
              <a:t> حالة المشاهدة مكان ذات الشخصية </a:t>
            </a:r>
            <a:endParaRPr lang="en-US" sz="4000" dirty="0"/>
          </a:p>
        </p:txBody>
      </p:sp>
    </p:spTree>
    <p:extLst>
      <p:ext uri="{BB962C8B-B14F-4D97-AF65-F5344CB8AC3E}">
        <p14:creationId xmlns:p14="http://schemas.microsoft.com/office/powerpoint/2010/main" val="327303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763000" cy="6324600"/>
          </a:xfrm>
        </p:spPr>
        <p:style>
          <a:lnRef idx="1">
            <a:schemeClr val="accent4"/>
          </a:lnRef>
          <a:fillRef idx="2">
            <a:schemeClr val="accent4"/>
          </a:fillRef>
          <a:effectRef idx="1">
            <a:schemeClr val="accent4"/>
          </a:effectRef>
          <a:fontRef idx="minor">
            <a:schemeClr val="dk1"/>
          </a:fontRef>
        </p:style>
        <p:txBody>
          <a:bodyPr/>
          <a:lstStyle/>
          <a:p>
            <a:pPr marL="0" indent="0" algn="r" rtl="1">
              <a:buNone/>
            </a:pPr>
            <a:r>
              <a:rPr lang="ar-SA" b="1" dirty="0"/>
              <a:t>* الزاوية الرأسية : </a:t>
            </a:r>
            <a:r>
              <a:rPr lang="en-US" b="1" dirty="0"/>
              <a:t>Vertical Angle </a:t>
            </a:r>
            <a:r>
              <a:rPr lang="en-US" b="1" baseline="30000" dirty="0"/>
              <a:t> </a:t>
            </a:r>
            <a:r>
              <a:rPr lang="ar-SA" b="1" dirty="0" smtClean="0"/>
              <a:t>:</a:t>
            </a:r>
            <a:r>
              <a:rPr lang="ar-EG" b="1" dirty="0" smtClean="0"/>
              <a:t> </a:t>
            </a:r>
            <a:r>
              <a:rPr lang="ar-SA" b="1" dirty="0" smtClean="0"/>
              <a:t>وهى </a:t>
            </a:r>
            <a:r>
              <a:rPr lang="ar-SA" b="1" dirty="0"/>
              <a:t>زاوية الكاميرا بالنسبة للشيء المراد تصويره , و</a:t>
            </a:r>
            <a:r>
              <a:rPr lang="ar-SA" dirty="0"/>
              <a:t>تستخـدم زاوية الكـاميرا الرأسية لإظهار مـدى سيطـرة ، وسرعـة الموضوع المصور (الممثل) داخل اللقطـة </a:t>
            </a:r>
            <a:r>
              <a:rPr lang="ar-EG" dirty="0" smtClean="0"/>
              <a:t>.</a:t>
            </a:r>
          </a:p>
          <a:p>
            <a:pPr marL="0" indent="0" algn="r" rtl="1">
              <a:buNone/>
            </a:pPr>
            <a:r>
              <a:rPr lang="ar-SA" b="1" dirty="0"/>
              <a:t>وأنواع اللقطات حسب زواياها الرأسية هي : </a:t>
            </a:r>
            <a:endParaRPr lang="en-US" dirty="0"/>
          </a:p>
          <a:p>
            <a:pPr marL="0" indent="0" algn="r" rtl="1">
              <a:buNone/>
            </a:pPr>
            <a:r>
              <a:rPr lang="ar-SA" b="1" dirty="0"/>
              <a:t>-لقطة مستوى العين : </a:t>
            </a:r>
            <a:r>
              <a:rPr lang="en-US" b="1" dirty="0"/>
              <a:t>Eye- level shot </a:t>
            </a:r>
            <a:r>
              <a:rPr lang="ar-SA" b="1" dirty="0"/>
              <a:t>: </a:t>
            </a:r>
            <a:r>
              <a:rPr lang="ar-SA" dirty="0"/>
              <a:t>عادة ما يكون الوضع الطبيعي للكاميرا على خط واحد رأسياً مع عين الممثل </a:t>
            </a:r>
            <a:r>
              <a:rPr lang="ar-EG" dirty="0" smtClean="0"/>
              <a:t>.</a:t>
            </a:r>
          </a:p>
          <a:p>
            <a:pPr marL="0" indent="0" algn="r" rtl="1">
              <a:buNone/>
            </a:pPr>
            <a:r>
              <a:rPr lang="ar-SA" b="1" dirty="0"/>
              <a:t>-لقطة الزاوية المنخفضة : </a:t>
            </a:r>
            <a:r>
              <a:rPr lang="en-US" b="1" dirty="0"/>
              <a:t>Low – angle shot </a:t>
            </a:r>
            <a:endParaRPr lang="en-US" dirty="0"/>
          </a:p>
          <a:p>
            <a:pPr marL="0" indent="0" algn="r" rtl="1">
              <a:buNone/>
            </a:pPr>
            <a:r>
              <a:rPr lang="ar-SA" dirty="0" err="1"/>
              <a:t>هى</a:t>
            </a:r>
            <a:r>
              <a:rPr lang="ar-SA" dirty="0"/>
              <a:t> اللقطة التي تكون فيها الكاميرا أسفل الشخص المصور لتظهره أكثر طولاً ، وجلالاً ، وقوة. كما أنها تعزز من سيطرته ، وسرعته داخل اللقطة . </a:t>
            </a:r>
            <a:endParaRPr lang="en-US" dirty="0"/>
          </a:p>
          <a:p>
            <a:pPr marL="0" indent="0" algn="r" rtl="1">
              <a:buNone/>
            </a:pPr>
            <a:endParaRPr lang="en-US" dirty="0"/>
          </a:p>
        </p:txBody>
      </p:sp>
    </p:spTree>
    <p:extLst>
      <p:ext uri="{BB962C8B-B14F-4D97-AF65-F5344CB8AC3E}">
        <p14:creationId xmlns:p14="http://schemas.microsoft.com/office/powerpoint/2010/main" val="401318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382000" cy="5440363"/>
          </a:xfrm>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SA" sz="5400" b="1" dirty="0"/>
              <a:t>- لقطة الزاوية العليا : </a:t>
            </a:r>
            <a:r>
              <a:rPr lang="en-US" sz="5400" b="1" dirty="0"/>
              <a:t>High- angle shot</a:t>
            </a:r>
            <a:r>
              <a:rPr lang="en-US" sz="5400" dirty="0"/>
              <a:t> </a:t>
            </a:r>
            <a:r>
              <a:rPr lang="ar-SA" sz="5400" dirty="0"/>
              <a:t>: </a:t>
            </a:r>
            <a:r>
              <a:rPr lang="ar-SA" sz="5400" dirty="0" err="1"/>
              <a:t>هى</a:t>
            </a:r>
            <a:r>
              <a:rPr lang="ar-SA" sz="5400" dirty="0"/>
              <a:t> اللقطة التي تظهر الشخص المصور من أعلى </a:t>
            </a:r>
            <a:r>
              <a:rPr lang="ar-SA" sz="5400" dirty="0" err="1"/>
              <a:t>لتقزمه</a:t>
            </a:r>
            <a:r>
              <a:rPr lang="ar-SA" sz="5400" dirty="0"/>
              <a:t> ، حتى يبدو أقل من حجمه الطبيعي </a:t>
            </a:r>
            <a:endParaRPr lang="en-US" sz="5400" dirty="0"/>
          </a:p>
        </p:txBody>
      </p:sp>
    </p:spTree>
    <p:extLst>
      <p:ext uri="{BB962C8B-B14F-4D97-AF65-F5344CB8AC3E}">
        <p14:creationId xmlns:p14="http://schemas.microsoft.com/office/powerpoint/2010/main" val="56177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pPr rtl="1"/>
            <a:r>
              <a:rPr lang="ar-SA" dirty="0">
                <a:cs typeface="PT Bold Heading" pitchFamily="2" charset="-78"/>
              </a:rPr>
              <a:t>ثانيا : الزاوية الأفقية :</a:t>
            </a:r>
            <a:r>
              <a:rPr lang="en-US" dirty="0">
                <a:cs typeface="PT Bold Heading" pitchFamily="2" charset="-78"/>
              </a:rPr>
              <a:t>Horizontal Angle </a:t>
            </a:r>
          </a:p>
        </p:txBody>
      </p:sp>
      <p:sp>
        <p:nvSpPr>
          <p:cNvPr id="3" name="عنصر نائب للمحتوى 2"/>
          <p:cNvSpPr>
            <a:spLocks noGrp="1"/>
          </p:cNvSpPr>
          <p:nvPr>
            <p:ph idx="1"/>
          </p:nvPr>
        </p:nvSpPr>
        <p:spPr>
          <a:xfrm>
            <a:off x="228600" y="1600200"/>
            <a:ext cx="8763000" cy="50292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4400" dirty="0">
                <a:cs typeface="PT Bold Heading" pitchFamily="2" charset="-78"/>
              </a:rPr>
              <a:t>وهى زاوية الموضوع المراد تصويره بالنسبة للكاميرا , وتستخدم الزاوية الأفقية للتحكم في العمق المراد إعطاءه للممثل , وأنواع الزوايا الأفقية </a:t>
            </a:r>
            <a:r>
              <a:rPr lang="ar-SA" sz="4400" dirty="0" err="1">
                <a:cs typeface="PT Bold Heading" pitchFamily="2" charset="-78"/>
              </a:rPr>
              <a:t>هى</a:t>
            </a:r>
            <a:r>
              <a:rPr lang="ar-SA" sz="4400" dirty="0">
                <a:cs typeface="PT Bold Heading" pitchFamily="2" charset="-78"/>
              </a:rPr>
              <a:t> : </a:t>
            </a:r>
            <a:endParaRPr lang="en-US" sz="4400" dirty="0">
              <a:cs typeface="PT Bold Heading" pitchFamily="2" charset="-78"/>
            </a:endParaRPr>
          </a:p>
          <a:p>
            <a:pPr marL="0" indent="0" algn="r" rtl="1">
              <a:buNone/>
            </a:pPr>
            <a:r>
              <a:rPr lang="ar-SA" sz="4400" b="1" dirty="0">
                <a:cs typeface="PT Bold Heading" pitchFamily="2" charset="-78"/>
              </a:rPr>
              <a:t>1- مواجهة : </a:t>
            </a:r>
            <a:r>
              <a:rPr lang="en-US" sz="4400" b="1" dirty="0">
                <a:cs typeface="PT Bold Heading" pitchFamily="2" charset="-78"/>
              </a:rPr>
              <a:t>Full front face </a:t>
            </a:r>
            <a:r>
              <a:rPr lang="ar-SA" sz="4400" b="1" dirty="0">
                <a:cs typeface="PT Bold Heading" pitchFamily="2" charset="-78"/>
              </a:rPr>
              <a:t> : </a:t>
            </a:r>
            <a:r>
              <a:rPr lang="ar-SA" sz="4400" dirty="0">
                <a:cs typeface="PT Bold Heading" pitchFamily="2" charset="-78"/>
              </a:rPr>
              <a:t>وهى تضيف تسطيحاً للصورة ، لذلك يجب تجنبها إلا إذا كان هذا التأثير مطلوباً . </a:t>
            </a:r>
            <a:endParaRPr lang="en-US" sz="4400" dirty="0">
              <a:cs typeface="PT Bold Heading" pitchFamily="2" charset="-78"/>
            </a:endParaRPr>
          </a:p>
        </p:txBody>
      </p:sp>
    </p:spTree>
    <p:extLst>
      <p:ext uri="{BB962C8B-B14F-4D97-AF65-F5344CB8AC3E}">
        <p14:creationId xmlns:p14="http://schemas.microsoft.com/office/powerpoint/2010/main" val="401671076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2054</Words>
  <Application>Microsoft Office PowerPoint</Application>
  <PresentationFormat>عرض على الشاشة (3:4)‏</PresentationFormat>
  <Paragraphs>124</Paragraphs>
  <Slides>36</Slides>
  <Notes>0</Notes>
  <HiddenSlides>0</HiddenSlides>
  <MMClips>0</MMClips>
  <ScaleCrop>false</ScaleCrop>
  <HeadingPairs>
    <vt:vector size="4" baseType="variant">
      <vt:variant>
        <vt:lpstr>نسق</vt:lpstr>
      </vt:variant>
      <vt:variant>
        <vt:i4>1</vt:i4>
      </vt:variant>
      <vt:variant>
        <vt:lpstr>عناوين الشرائح</vt:lpstr>
      </vt:variant>
      <vt:variant>
        <vt:i4>36</vt:i4>
      </vt:variant>
    </vt:vector>
  </HeadingPairs>
  <TitlesOfParts>
    <vt:vector size="37" baseType="lpstr">
      <vt:lpstr>نسق Office</vt:lpstr>
      <vt:lpstr>أنـواع اللقطـات وزوايـا التصويـر الفرقة الثالثة شعبة إذاعة  الأحد 29 / 3 / 2020</vt:lpstr>
      <vt:lpstr>أولاً : أنواع اللقطات </vt:lpstr>
      <vt:lpstr>عرض تقديمي في PowerPoint</vt:lpstr>
      <vt:lpstr>كيفية الانتقال بين اللقطات </vt:lpstr>
      <vt:lpstr>ثانياً : زوايـــا التصـويــر </vt:lpstr>
      <vt:lpstr>أنواع زوايا التصوير </vt:lpstr>
      <vt:lpstr>عرض تقديمي في PowerPoint</vt:lpstr>
      <vt:lpstr>عرض تقديمي في PowerPoint</vt:lpstr>
      <vt:lpstr>ثانيا : الزاوية الأفقية :Horizontal Angle </vt:lpstr>
      <vt:lpstr>عرض تقديمي في PowerPoint</vt:lpstr>
      <vt:lpstr>عرض تقديمي في PowerPoint</vt:lpstr>
      <vt:lpstr> ثالثا : زاوية الكاميرا المنحرفة : Oblique angle  </vt:lpstr>
      <vt:lpstr>زوايا وجهة النظر</vt:lpstr>
      <vt:lpstr>تقسم اللقطات من حيث وجهة النظر إلى </vt:lpstr>
      <vt:lpstr>عرض تقديمي في PowerPoint</vt:lpstr>
      <vt:lpstr>إنتاج البرامج الإخبارية الإذاعية والتليفزيونية</vt:lpstr>
      <vt:lpstr>عرض تقديمي في PowerPoint</vt:lpstr>
      <vt:lpstr>لنشرة أخبار التليفزيون بداية ووسط ونهاية </vt:lpstr>
      <vt:lpstr>عرض تقديمي في PowerPoint</vt:lpstr>
      <vt:lpstr>مذيع نشرة الأخبار</vt:lpstr>
      <vt:lpstr>عرض تقديمي في PowerPoint</vt:lpstr>
      <vt:lpstr>إنتاج التقرير الإخباري </vt:lpstr>
      <vt:lpstr>شروط التقرير الإخباري </vt:lpstr>
      <vt:lpstr>التقرير الإخباري الفوري </vt:lpstr>
      <vt:lpstr>صفات مقدم التقرير الإخباري الفوري </vt:lpstr>
      <vt:lpstr>مصادر معلومات التقرير الإخباري الفوري </vt:lpstr>
      <vt:lpstr>عرض تقديمي في PowerPoint</vt:lpstr>
      <vt:lpstr>إنتاج التعليق الإخباري </vt:lpstr>
      <vt:lpstr>عرض تقديمي في PowerPoint</vt:lpstr>
      <vt:lpstr>كيفية كتابة التعليق الإخباري </vt:lpstr>
      <vt:lpstr>عرض تقديمي في PowerPoint</vt:lpstr>
      <vt:lpstr>قواعد كتابة التعليق الإخباري </vt:lpstr>
      <vt:lpstr>إنتاج التحليل الإخباري </vt:lpstr>
      <vt:lpstr>كيفية كتابة التحليل الإخباري </vt:lpstr>
      <vt:lpstr> شروط كتابة التحليل الإخباري :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 Mohamed</dc:creator>
  <cp:lastModifiedBy>Dr. Mohamed</cp:lastModifiedBy>
  <cp:revision>26</cp:revision>
  <dcterms:created xsi:type="dcterms:W3CDTF">2020-03-25T16:04:53Z</dcterms:created>
  <dcterms:modified xsi:type="dcterms:W3CDTF">2020-03-25T21:09:04Z</dcterms:modified>
</cp:coreProperties>
</file>